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9"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FB453-8E7B-4E6E-B4C0-E005572649AC}" type="datetimeFigureOut">
              <a:rPr lang="en-GB" smtClean="0"/>
              <a:t>17/01/2019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14694-C126-4193-B428-ACCFC9E86CFA}" type="slidenum">
              <a:rPr lang="en-GB" smtClean="0"/>
              <a:t>‹#›</a:t>
            </a:fld>
            <a:endParaRPr lang="en-GB"/>
          </a:p>
        </p:txBody>
      </p:sp>
    </p:spTree>
    <p:extLst>
      <p:ext uri="{BB962C8B-B14F-4D97-AF65-F5344CB8AC3E}">
        <p14:creationId xmlns:p14="http://schemas.microsoft.com/office/powerpoint/2010/main" val="426562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0" y="379413"/>
            <a:ext cx="10623121"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408670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1253446"/>
            <a:ext cx="11430000" cy="4994953"/>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dirty="0"/>
              <a:t>Click to edit Master text styles</a:t>
            </a: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60117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263720"/>
            <a:ext cx="11426952" cy="4981631"/>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6017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1263720"/>
            <a:ext cx="3794760" cy="4981632"/>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1263720"/>
            <a:ext cx="7623048" cy="4981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9323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1222624"/>
            <a:ext cx="3794760" cy="5022728"/>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1222624"/>
            <a:ext cx="3803904" cy="5022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1222624"/>
            <a:ext cx="3794760" cy="502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57932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1325365"/>
            <a:ext cx="7616952" cy="4919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1325365"/>
            <a:ext cx="3794760" cy="4919860"/>
          </a:xfrm>
          <a:solidFill>
            <a:schemeClr val="bg1">
              <a:lumMod val="85000"/>
            </a:schemeClr>
          </a:solidFill>
        </p:spPr>
        <p:txBody>
          <a:bodyPr/>
          <a:lstStyle/>
          <a:p>
            <a:endParaRPr lang="en-US"/>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26083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330551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0" y="362161"/>
            <a:ext cx="10664218"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79409" y="823995"/>
            <a:ext cx="10670569" cy="365760"/>
          </a:xfrm>
        </p:spPr>
        <p:txBody>
          <a:bodyPr/>
          <a:lstStyle>
            <a:lvl1pPr>
              <a:defRPr sz="2400"/>
            </a:lvl1pPr>
          </a:lstStyle>
          <a:p>
            <a:pPr lvl="0"/>
            <a:r>
              <a:rPr lang="en-US" dirty="0"/>
              <a:t>Click to edit Master text styles</a:t>
            </a: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44447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79823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67350" y="363747"/>
            <a:ext cx="10643669" cy="457200"/>
          </a:xfrm>
        </p:spPr>
        <p:txBody>
          <a:bodyPr rIns="0"/>
          <a:lstStyle/>
          <a:p>
            <a:r>
              <a:rPr lang="en-US" dirty="0"/>
              <a:t>Click to edit Master title style</a:t>
            </a:r>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67161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
        <p:nvSpPr>
          <p:cNvPr id="16" name="Title 3"/>
          <p:cNvSpPr>
            <a:spLocks noGrp="1"/>
          </p:cNvSpPr>
          <p:nvPr>
            <p:ph type="title"/>
          </p:nvPr>
        </p:nvSpPr>
        <p:spPr>
          <a:xfrm>
            <a:off x="379410" y="388041"/>
            <a:ext cx="10633395" cy="4572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54498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99958" y="379414"/>
            <a:ext cx="10633395"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
        <p:nvSpPr>
          <p:cNvPr id="17" name="Text Placeholder 4"/>
          <p:cNvSpPr>
            <a:spLocks noGrp="1"/>
          </p:cNvSpPr>
          <p:nvPr>
            <p:ph type="body" sz="quarter" idx="10"/>
          </p:nvPr>
        </p:nvSpPr>
        <p:spPr>
          <a:xfrm>
            <a:off x="379410" y="841248"/>
            <a:ext cx="10663342" cy="365760"/>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16763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0664218"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345209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0653943"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79412" y="841248"/>
            <a:ext cx="10663342"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2790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dirty="0"/>
              <a:t>Click to edit Master </a:t>
            </a:r>
            <a:r>
              <a:rPr lang="en-US"/>
              <a:t>text styles</a:t>
            </a:r>
            <a:endParaRPr lang="en-US"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99394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72373"/>
            <a:ext cx="1061284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32578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US" dirty="0"/>
          </a:p>
          <a:p>
            <a:endParaRPr lang="en-GB" dirty="0"/>
          </a:p>
        </p:txBody>
      </p:sp>
      <p:pic>
        <p:nvPicPr>
          <p:cNvPr id="4" name="Picture 7" descr="PHE_3268_SML_AW.png">
            <a:extLst>
              <a:ext uri="{FF2B5EF4-FFF2-40B4-BE49-F238E27FC236}">
                <a16:creationId xmlns:a16="http://schemas.microsoft.com/office/drawing/2014/main" xmlns="" id="{90A505FF-B39C-45DE-A4A6-1746DBA469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73063"/>
            <a:ext cx="1439863" cy="895350"/>
          </a:xfrm>
          <a:prstGeom prst="rect">
            <a:avLst/>
          </a:prstGeom>
          <a:noFill/>
          <a:ln w="9525">
            <a:noFill/>
            <a:miter lim="800000"/>
            <a:headEnd/>
            <a:tailEnd/>
          </a:ln>
        </p:spPr>
      </p:pic>
      <p:sp>
        <p:nvSpPr>
          <p:cNvPr id="5" name="Title 1">
            <a:extLst>
              <a:ext uri="{FF2B5EF4-FFF2-40B4-BE49-F238E27FC236}">
                <a16:creationId xmlns:a16="http://schemas.microsoft.com/office/drawing/2014/main" xmlns="" id="{97152968-5225-4BF1-95A4-A73A1681B0E1}"/>
              </a:ext>
            </a:extLst>
          </p:cNvPr>
          <p:cNvSpPr txBox="1">
            <a:spLocks/>
          </p:cNvSpPr>
          <p:nvPr/>
        </p:nvSpPr>
        <p:spPr>
          <a:xfrm>
            <a:off x="558000" y="2132856"/>
            <a:ext cx="7633648" cy="2084543"/>
          </a:xfrm>
          <a:prstGeom prst="rect">
            <a:avLst/>
          </a:prstGeom>
          <a:ln>
            <a:noFill/>
          </a:ln>
        </p:spPr>
        <p:txBody>
          <a:bodyPr vert="horz" lIns="0" tIns="0" rIns="0" bIns="0" rtlCol="0" anchor="t">
            <a:noAutofit/>
          </a:bodyPr>
          <a:lstStyle>
            <a:lvl1pPr algn="l" rtl="0" fontAlgn="base">
              <a:spcBef>
                <a:spcPct val="0"/>
              </a:spcBef>
              <a:spcAft>
                <a:spcPct val="0"/>
              </a:spcAft>
              <a:defRPr sz="4500" kern="1200" spc="-150" baseline="0">
                <a:solidFill>
                  <a:schemeClr val="bg2"/>
                </a:solidFill>
                <a:latin typeface="+mj-lt"/>
                <a:ea typeface="ヒラギノ角ゴ Pro W3" pitchFamily="84" charset="-128"/>
                <a:cs typeface="ヒラギノ角ゴ Pro W3" pitchFamily="84" charset="-128"/>
              </a:defRPr>
            </a:lvl1pPr>
            <a:lvl2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lvl="0"/>
            <a:r>
              <a:rPr lang="en-GB" dirty="0">
                <a:solidFill>
                  <a:srgbClr val="98002E"/>
                </a:solidFill>
                <a:latin typeface="Arial"/>
              </a:rPr>
              <a:t>Good Air Days: Ventilation in theatres to reduce SSIs</a:t>
            </a:r>
            <a:endParaRPr kumimoji="0" lang="en-US" sz="4500" b="0" i="0" u="none" strike="noStrike" kern="1200" cap="none" spc="-150" normalizeH="0" baseline="0" noProof="0" dirty="0">
              <a:ln>
                <a:noFill/>
              </a:ln>
              <a:solidFill>
                <a:srgbClr val="98002E"/>
              </a:solidFill>
              <a:effectLst/>
              <a:uLnTx/>
              <a:uFillTx/>
              <a:latin typeface="Arial"/>
              <a:ea typeface="ヒラギノ角ゴ Pro W3" pitchFamily="84" charset="-128"/>
            </a:endParaRPr>
          </a:p>
        </p:txBody>
      </p:sp>
      <p:sp>
        <p:nvSpPr>
          <p:cNvPr id="6" name="Subtitle 2">
            <a:extLst>
              <a:ext uri="{FF2B5EF4-FFF2-40B4-BE49-F238E27FC236}">
                <a16:creationId xmlns:a16="http://schemas.microsoft.com/office/drawing/2014/main" xmlns="" id="{206E37FF-55BD-44A0-854A-5D5B74EC2EA7}"/>
              </a:ext>
            </a:extLst>
          </p:cNvPr>
          <p:cNvSpPr txBox="1">
            <a:spLocks/>
          </p:cNvSpPr>
          <p:nvPr/>
        </p:nvSpPr>
        <p:spPr bwMode="auto">
          <a:xfrm>
            <a:off x="558000" y="5054855"/>
            <a:ext cx="7633648" cy="1304770"/>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marL="0" indent="0" algn="l" rtl="0" fontAlgn="base">
              <a:spcBef>
                <a:spcPts val="0"/>
              </a:spcBef>
              <a:spcAft>
                <a:spcPct val="0"/>
              </a:spcAft>
              <a:buFont typeface="Arial" pitchFamily="84" charset="0"/>
              <a:buNone/>
              <a:defRPr sz="2000" b="0" i="0" kern="1200">
                <a:solidFill>
                  <a:schemeClr val="bg2"/>
                </a:solidFill>
                <a:latin typeface="Arial" pitchFamily="34" charset="0"/>
                <a:ea typeface="ヒラギノ角ゴ Pro W3" pitchFamily="84" charset="-128"/>
                <a:cs typeface="ヒラギノ角ゴ Pro W3" pitchFamily="84" charset="-128"/>
              </a:defRPr>
            </a:lvl1pPr>
            <a:lvl2pPr marL="457200" indent="0" algn="ctr" rtl="0" fontAlgn="base">
              <a:spcBef>
                <a:spcPts val="600"/>
              </a:spcBef>
              <a:spcAft>
                <a:spcPct val="0"/>
              </a:spcAft>
              <a:buNone/>
              <a:defRPr kern="1200">
                <a:solidFill>
                  <a:schemeClr val="tx1">
                    <a:tint val="75000"/>
                  </a:schemeClr>
                </a:solidFill>
                <a:latin typeface="Arial" pitchFamily="34" charset="0"/>
                <a:ea typeface="ヒラギノ角ゴ Pro W3" pitchFamily="84" charset="-128"/>
                <a:cs typeface="+mn-cs"/>
              </a:defRPr>
            </a:lvl2pPr>
            <a:lvl3pPr marL="914400" indent="0" algn="ctr" rtl="0" fontAlgn="base">
              <a:spcBef>
                <a:spcPts val="600"/>
              </a:spcBef>
              <a:spcAft>
                <a:spcPct val="0"/>
              </a:spcAft>
              <a:buFont typeface="Arial" pitchFamily="84" charset="0"/>
              <a:buNone/>
              <a:defRPr kern="1200">
                <a:solidFill>
                  <a:schemeClr val="tx1">
                    <a:tint val="75000"/>
                  </a:schemeClr>
                </a:solidFill>
                <a:latin typeface="Arial" pitchFamily="34" charset="0"/>
                <a:ea typeface="ヒラギノ角ゴ Pro W3" pitchFamily="84" charset="-128"/>
                <a:cs typeface="+mn-cs"/>
              </a:defRPr>
            </a:lvl3pPr>
            <a:lvl4pPr marL="1371600" indent="0" algn="ctr" rtl="0" fontAlgn="base">
              <a:spcBef>
                <a:spcPts val="600"/>
              </a:spcBef>
              <a:spcAft>
                <a:spcPct val="0"/>
              </a:spcAft>
              <a:buFont typeface="Arial" pitchFamily="84" charset="0"/>
              <a:buNone/>
              <a:defRPr sz="1600" kern="1200">
                <a:solidFill>
                  <a:schemeClr val="tx1">
                    <a:tint val="75000"/>
                  </a:schemeClr>
                </a:solidFill>
                <a:latin typeface="Arial" pitchFamily="34" charset="0"/>
                <a:ea typeface="ヒラギノ角ゴ Pro W3" pitchFamily="84" charset="-128"/>
                <a:cs typeface="+mn-cs"/>
              </a:defRPr>
            </a:lvl4pPr>
            <a:lvl5pPr marL="1828800" indent="0" algn="ctr" rtl="0" fontAlgn="base">
              <a:spcBef>
                <a:spcPct val="20000"/>
              </a:spcBef>
              <a:spcAft>
                <a:spcPct val="0"/>
              </a:spcAft>
              <a:buFontTx/>
              <a:buNone/>
              <a:defRPr sz="1600" kern="1200">
                <a:solidFill>
                  <a:schemeClr val="tx1">
                    <a:tint val="75000"/>
                  </a:schemeClr>
                </a:solidFill>
                <a:latin typeface="Arial" pitchFamily="34" charset="0"/>
                <a:ea typeface="ヒラギノ角ゴ Pro W3" pitchFamily="84"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dirty="0">
                <a:solidFill>
                  <a:srgbClr val="98002E"/>
                </a:solidFill>
              </a:rPr>
              <a:t>Peter Hoffman</a:t>
            </a:r>
          </a:p>
          <a:p>
            <a:pPr lvl="0"/>
            <a:r>
              <a:rPr lang="en-GB" dirty="0">
                <a:solidFill>
                  <a:srgbClr val="98002E"/>
                </a:solidFill>
              </a:rPr>
              <a:t>Consultant Clinical Scientist</a:t>
            </a:r>
          </a:p>
          <a:p>
            <a:pPr lvl="0"/>
            <a:r>
              <a:rPr lang="en-GB" dirty="0">
                <a:solidFill>
                  <a:srgbClr val="98002E"/>
                </a:solidFill>
              </a:rPr>
              <a:t>Antimicrobial Resistance and Healthcare-associated Infections Reference Unit</a:t>
            </a:r>
          </a:p>
        </p:txBody>
      </p:sp>
    </p:spTree>
    <p:extLst>
      <p:ext uri="{BB962C8B-B14F-4D97-AF65-F5344CB8AC3E}">
        <p14:creationId xmlns:p14="http://schemas.microsoft.com/office/powerpoint/2010/main" val="10468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Operating theatre ventilation strategy</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8000" y="2088000"/>
            <a:ext cx="8028000"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lnSpc>
                <a:spcPct val="100000"/>
              </a:lnSpc>
              <a:spcAft>
                <a:spcPct val="0"/>
              </a:spcAft>
              <a:buFont typeface="+mj-lt"/>
              <a:buAutoNum type="arabicPeriod"/>
            </a:pPr>
            <a:r>
              <a:rPr lang="en-GB" dirty="0">
                <a:solidFill>
                  <a:prstClr val="black"/>
                </a:solidFill>
                <a:latin typeface="Arial" pitchFamily="34" charset="0"/>
                <a:ea typeface="ヒラギノ角ゴ Pro W3" pitchFamily="84" charset="-128"/>
              </a:rPr>
              <a:t>Stop uncontrolled air entering suite from surrounding areas</a:t>
            </a:r>
          </a:p>
          <a:p>
            <a:pPr marL="342900" lvl="0" indent="-342900" fontAlgn="base">
              <a:lnSpc>
                <a:spcPct val="100000"/>
              </a:lnSpc>
              <a:spcAft>
                <a:spcPct val="0"/>
              </a:spcAft>
              <a:buFont typeface="+mj-lt"/>
              <a:buAutoNum type="arabicPeriod"/>
            </a:pPr>
            <a:r>
              <a:rPr lang="en-GB" dirty="0">
                <a:solidFill>
                  <a:prstClr val="black"/>
                </a:solidFill>
                <a:latin typeface="Arial" pitchFamily="34" charset="0"/>
                <a:ea typeface="ヒラギノ角ゴ Pro W3" pitchFamily="84" charset="-128"/>
              </a:rPr>
              <a:t>Dilute contamination generated in operating and layup rooms</a:t>
            </a:r>
          </a:p>
          <a:p>
            <a:pPr marL="285750" lvl="0" indent="-285750" fontAlgn="base">
              <a:lnSpc>
                <a:spcPct val="100000"/>
              </a:lnSpc>
              <a:spcAft>
                <a:spcPct val="0"/>
              </a:spcAft>
              <a:buFont typeface="Wingdings" panose="05000000000000000000" pitchFamily="2" charset="2"/>
              <a:buChar char="Ø"/>
            </a:pPr>
            <a:r>
              <a:rPr lang="en-GB" dirty="0">
                <a:solidFill>
                  <a:prstClr val="black"/>
                </a:solidFill>
                <a:latin typeface="Arial" pitchFamily="34" charset="0"/>
                <a:ea typeface="ヒラギノ角ゴ Pro W3" pitchFamily="84" charset="-128"/>
              </a:rPr>
              <a:t>Do this by supplying lots of clean air to those rooms in the suite which you want to be the cleanest</a:t>
            </a:r>
          </a:p>
          <a:p>
            <a:pPr marL="285750" lvl="0" indent="-285750" fontAlgn="base">
              <a:lnSpc>
                <a:spcPct val="100000"/>
              </a:lnSpc>
              <a:spcAft>
                <a:spcPct val="0"/>
              </a:spcAft>
              <a:buFont typeface="Wingdings" panose="05000000000000000000" pitchFamily="2" charset="2"/>
              <a:buChar char="Ø"/>
            </a:pPr>
            <a:r>
              <a:rPr lang="en-GB" dirty="0">
                <a:solidFill>
                  <a:prstClr val="black"/>
                </a:solidFill>
                <a:latin typeface="Arial" pitchFamily="34" charset="0"/>
                <a:ea typeface="ヒラギノ角ゴ Pro W3" pitchFamily="84" charset="-128"/>
              </a:rPr>
              <a:t>Encourage it to flow out to less clean adjacent areas</a:t>
            </a:r>
          </a:p>
          <a:p>
            <a:pPr lvl="0" fontAlgn="base">
              <a:lnSpc>
                <a:spcPct val="100000"/>
              </a:lnSpc>
              <a:spcAft>
                <a:spcPct val="0"/>
              </a:spcAft>
            </a:pPr>
            <a:r>
              <a:rPr lang="en-GB" dirty="0">
                <a:solidFill>
                  <a:prstClr val="black"/>
                </a:solidFill>
                <a:latin typeface="Arial" pitchFamily="34" charset="0"/>
                <a:ea typeface="ヒラギノ角ゴ Pro W3" pitchFamily="84" charset="-128"/>
              </a:rPr>
              <a:t>This dilutes contamination in the clean rooms and, as air is flowing outwards via any gaps, stops air from surrounding areas flowing back in. </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10</a:t>
            </a:fld>
            <a:endParaRPr lang="en-US" dirty="0"/>
          </a:p>
        </p:txBody>
      </p:sp>
    </p:spTree>
    <p:extLst>
      <p:ext uri="{BB962C8B-B14F-4D97-AF65-F5344CB8AC3E}">
        <p14:creationId xmlns:p14="http://schemas.microsoft.com/office/powerpoint/2010/main" val="792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7999" y="1368000"/>
            <a:ext cx="10977071" cy="648072"/>
          </a:xfrm>
        </p:spPr>
        <p:txBody>
          <a:bodyPr anchor="t" anchorCtr="0"/>
          <a:lstStyle>
            <a:lvl1pPr>
              <a:defRPr sz="4000" baseline="0">
                <a:solidFill>
                  <a:srgbClr val="00AE9E"/>
                </a:solidFill>
                <a:latin typeface="Arial" pitchFamily="34" charset="0"/>
              </a:defRPr>
            </a:lvl1pPr>
          </a:lstStyle>
          <a:p>
            <a:r>
              <a:rPr lang="en-GB" sz="3600" spc="-150" dirty="0">
                <a:ea typeface="ヒラギノ角ゴ Pro W3" pitchFamily="84" charset="-128"/>
              </a:rPr>
              <a:t>The detail – conventional theatre ventilation</a:t>
            </a:r>
            <a:endParaRPr lang="en-US" dirty="0"/>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11</a:t>
            </a:fld>
            <a:endParaRPr lang="en-US" dirty="0"/>
          </a:p>
        </p:txBody>
      </p:sp>
      <p:pic>
        <p:nvPicPr>
          <p:cNvPr id="8" name="Picture 3">
            <a:extLst>
              <a:ext uri="{FF2B5EF4-FFF2-40B4-BE49-F238E27FC236}">
                <a16:creationId xmlns:a16="http://schemas.microsoft.com/office/drawing/2014/main" xmlns="" id="{9EE3AD5F-8BC4-44E0-9DBA-DA192E1B6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485" y="1988840"/>
            <a:ext cx="7221031" cy="465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17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7999" y="1368000"/>
            <a:ext cx="8682553" cy="648072"/>
          </a:xfrm>
        </p:spPr>
        <p:txBody>
          <a:bodyPr anchor="t" anchorCtr="0"/>
          <a:lstStyle>
            <a:lvl1pPr>
              <a:defRPr sz="4000" baseline="0">
                <a:solidFill>
                  <a:srgbClr val="00AE9E"/>
                </a:solidFill>
                <a:latin typeface="Arial" pitchFamily="34" charset="0"/>
              </a:defRPr>
            </a:lvl1pPr>
          </a:lstStyle>
          <a:p>
            <a:r>
              <a:rPr lang="en-GB" sz="3600" spc="-150" dirty="0">
                <a:ea typeface="ヒラギノ角ゴ Pro W3" pitchFamily="84" charset="-128"/>
              </a:rPr>
              <a:t>Another strategy: ultraclean ventilation (UCV), aka ‘laminar flow’</a:t>
            </a:r>
            <a:endParaRPr lang="en-US" dirty="0"/>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12</a:t>
            </a:fld>
            <a:endParaRPr lang="en-US" dirty="0"/>
          </a:p>
        </p:txBody>
      </p:sp>
      <p:pic>
        <p:nvPicPr>
          <p:cNvPr id="7" name="Picture 3">
            <a:extLst>
              <a:ext uri="{FF2B5EF4-FFF2-40B4-BE49-F238E27FC236}">
                <a16:creationId xmlns:a16="http://schemas.microsoft.com/office/drawing/2014/main" xmlns="" id="{14E77F41-3E11-4FD0-88D5-BBE14D566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150" y="2492896"/>
            <a:ext cx="7375701" cy="411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59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Routine air sampling in theatres?</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Ventilation systems are stable and will not change dramatically</a:t>
            </a:r>
          </a:p>
          <a:p>
            <a:pPr lvl="0" fontAlgn="base">
              <a:lnSpc>
                <a:spcPct val="100000"/>
              </a:lnSpc>
              <a:spcAft>
                <a:spcPct val="0"/>
              </a:spcAft>
            </a:pPr>
            <a:r>
              <a:rPr lang="en-GB" dirty="0">
                <a:solidFill>
                  <a:prstClr val="black"/>
                </a:solidFill>
                <a:latin typeface="Arial" pitchFamily="34" charset="0"/>
                <a:ea typeface="ヒラギノ角ゴ Pro W3" pitchFamily="84" charset="-128"/>
              </a:rPr>
              <a:t>Replacing filters like-for-like will not affect their performance; the quality of air supplied will remain the same</a:t>
            </a:r>
          </a:p>
          <a:p>
            <a:pPr lvl="0" fontAlgn="base">
              <a:lnSpc>
                <a:spcPct val="100000"/>
              </a:lnSpc>
              <a:spcAft>
                <a:spcPct val="0"/>
              </a:spcAft>
            </a:pPr>
            <a:r>
              <a:rPr lang="en-GB" dirty="0">
                <a:solidFill>
                  <a:prstClr val="black"/>
                </a:solidFill>
                <a:latin typeface="Arial" pitchFamily="34" charset="0"/>
                <a:ea typeface="ヒラギノ角ゴ Pro W3" pitchFamily="84" charset="-128"/>
              </a:rPr>
              <a:t>There is sometimes a local tradition to take annual air samples as a routine check</a:t>
            </a:r>
          </a:p>
          <a:p>
            <a:pPr lvl="0" fontAlgn="base">
              <a:lnSpc>
                <a:spcPct val="100000"/>
              </a:lnSpc>
              <a:spcAft>
                <a:spcPct val="0"/>
              </a:spcAft>
            </a:pPr>
            <a:r>
              <a:rPr lang="en-GB" dirty="0">
                <a:solidFill>
                  <a:prstClr val="black"/>
                </a:solidFill>
                <a:latin typeface="Arial" pitchFamily="34" charset="0"/>
                <a:ea typeface="ヒラギノ角ゴ Pro W3" pitchFamily="84" charset="-128"/>
              </a:rPr>
              <a:t>This can be harmless.  The problem comes with poorly taken samples generating false positives. </a:t>
            </a:r>
          </a:p>
          <a:p>
            <a:pPr lvl="0" fontAlgn="base">
              <a:lnSpc>
                <a:spcPct val="100000"/>
              </a:lnSpc>
              <a:spcAft>
                <a:spcPct val="0"/>
              </a:spcAft>
            </a:pPr>
            <a:r>
              <a:rPr lang="en-GB" dirty="0">
                <a:solidFill>
                  <a:prstClr val="black"/>
                </a:solidFill>
                <a:latin typeface="Arial" pitchFamily="34" charset="0"/>
                <a:ea typeface="ヒラギノ角ゴ Pro W3" pitchFamily="84" charset="-128"/>
              </a:rPr>
              <a:t>This process can be ceased without compromising patient safety. </a:t>
            </a:r>
          </a:p>
          <a:p>
            <a:pPr lvl="0" fontAlgn="base">
              <a:lnSpc>
                <a:spcPct val="100000"/>
              </a:lnSpc>
              <a:spcAft>
                <a:spcPct val="0"/>
              </a:spcAft>
            </a:pPr>
            <a:r>
              <a:rPr lang="en-GB" dirty="0">
                <a:solidFill>
                  <a:prstClr val="black"/>
                </a:solidFill>
                <a:latin typeface="Arial" pitchFamily="34" charset="0"/>
                <a:ea typeface="ヒラギノ角ゴ Pro W3" pitchFamily="84" charset="-128"/>
              </a:rPr>
              <a:t>If stopping it is too much of a headache, try to ensure those who take the samples know what they’re doing. </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13</a:t>
            </a:fld>
            <a:endParaRPr lang="en-US" dirty="0"/>
          </a:p>
        </p:txBody>
      </p:sp>
    </p:spTree>
    <p:extLst>
      <p:ext uri="{BB962C8B-B14F-4D97-AF65-F5344CB8AC3E}">
        <p14:creationId xmlns:p14="http://schemas.microsoft.com/office/powerpoint/2010/main" val="318534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z="3600" spc="-150" dirty="0">
                <a:ea typeface="ヒラギノ角ゴ Pro W3" pitchFamily="84" charset="-128"/>
              </a:rPr>
              <a:t>Air sampling after building work in theatres</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There is a tradition in many hospitals that microbiology will be asked to do air sampling following building work in a theatre to verify adequate cleaning. </a:t>
            </a:r>
          </a:p>
          <a:p>
            <a:pPr lvl="0" fontAlgn="base">
              <a:lnSpc>
                <a:spcPct val="100000"/>
              </a:lnSpc>
              <a:spcAft>
                <a:spcPct val="0"/>
              </a:spcAft>
            </a:pPr>
            <a:r>
              <a:rPr lang="en-GB" dirty="0">
                <a:solidFill>
                  <a:prstClr val="black"/>
                </a:solidFill>
                <a:latin typeface="Arial" pitchFamily="34" charset="0"/>
                <a:ea typeface="ヒラギノ角ゴ Pro W3" pitchFamily="84" charset="-128"/>
              </a:rPr>
              <a:t>An air sample, properly taken, just shows the quality of air </a:t>
            </a:r>
            <a:r>
              <a:rPr lang="en-GB" b="1" dirty="0">
                <a:solidFill>
                  <a:prstClr val="black"/>
                </a:solidFill>
                <a:latin typeface="Arial" pitchFamily="34" charset="0"/>
                <a:ea typeface="ヒラギノ角ゴ Pro W3" pitchFamily="84" charset="-128"/>
              </a:rPr>
              <a:t>being supplied</a:t>
            </a:r>
          </a:p>
          <a:p>
            <a:pPr marL="285750" lvl="0" indent="-285750" fontAlgn="base">
              <a:lnSpc>
                <a:spcPct val="100000"/>
              </a:lnSpc>
              <a:spcAft>
                <a:spcPct val="0"/>
              </a:spcAft>
              <a:buFont typeface="Wingdings" panose="05000000000000000000" pitchFamily="2" charset="2"/>
              <a:buChar char="Ø"/>
            </a:pPr>
            <a:r>
              <a:rPr lang="en-GB" dirty="0">
                <a:solidFill>
                  <a:prstClr val="black"/>
                </a:solidFill>
                <a:latin typeface="Arial" pitchFamily="34" charset="0"/>
                <a:ea typeface="ヒラギノ角ゴ Pro W3" pitchFamily="84" charset="-128"/>
              </a:rPr>
              <a:t>Not the environmental cleanliness of the theatre</a:t>
            </a:r>
          </a:p>
          <a:p>
            <a:pPr lvl="0" fontAlgn="base">
              <a:lnSpc>
                <a:spcPct val="100000"/>
              </a:lnSpc>
              <a:spcAft>
                <a:spcPct val="0"/>
              </a:spcAft>
            </a:pPr>
            <a:r>
              <a:rPr lang="en-GB" dirty="0">
                <a:solidFill>
                  <a:prstClr val="black"/>
                </a:solidFill>
                <a:latin typeface="Arial" pitchFamily="34" charset="0"/>
                <a:ea typeface="ヒラギノ角ゴ Pro W3" pitchFamily="84" charset="-128"/>
              </a:rPr>
              <a:t>You can take an air sample in a visibly dirty theatre and have that air sample show satisfactory results</a:t>
            </a:r>
          </a:p>
          <a:p>
            <a:pPr lvl="0" fontAlgn="base">
              <a:lnSpc>
                <a:spcPct val="100000"/>
              </a:lnSpc>
              <a:spcAft>
                <a:spcPct val="0"/>
              </a:spcAft>
            </a:pPr>
            <a:r>
              <a:rPr lang="en-GB" dirty="0">
                <a:solidFill>
                  <a:prstClr val="black"/>
                </a:solidFill>
                <a:latin typeface="Arial" pitchFamily="34" charset="0"/>
                <a:ea typeface="ヒラギノ角ゴ Pro W3" pitchFamily="84" charset="-128"/>
              </a:rPr>
              <a:t>Again, a meaningless tradition.  Abandon if not too painful a process.  If can’t abandon, make sure the samples are properly taken. </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14</a:t>
            </a:fld>
            <a:endParaRPr lang="en-US" dirty="0"/>
          </a:p>
        </p:txBody>
      </p:sp>
    </p:spTree>
    <p:extLst>
      <p:ext uri="{BB962C8B-B14F-4D97-AF65-F5344CB8AC3E}">
        <p14:creationId xmlns:p14="http://schemas.microsoft.com/office/powerpoint/2010/main" val="23448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z="3600" spc="-150" dirty="0">
                <a:ea typeface="ヒラギノ角ゴ Pro W3" pitchFamily="84" charset="-128"/>
              </a:rPr>
              <a:t>Time to leave theatre after “infected” case?</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Dilution is measured in terms of a theatre’s air change rate</a:t>
            </a:r>
          </a:p>
          <a:p>
            <a:pPr lvl="0" fontAlgn="base">
              <a:lnSpc>
                <a:spcPct val="100000"/>
              </a:lnSpc>
              <a:spcAft>
                <a:spcPct val="0"/>
              </a:spcAft>
            </a:pPr>
            <a:r>
              <a:rPr lang="en-GB" dirty="0">
                <a:solidFill>
                  <a:prstClr val="black"/>
                </a:solidFill>
                <a:latin typeface="Arial" pitchFamily="34" charset="0"/>
                <a:ea typeface="ヒラギノ角ゴ Pro W3" pitchFamily="84" charset="-128"/>
              </a:rPr>
              <a:t>One air change will reduce airborne contamination by 63% (i.e. to 37%) of it’s previous levels</a:t>
            </a:r>
          </a:p>
          <a:p>
            <a:pPr marL="285750" lvl="0" indent="-285750" fontAlgn="base">
              <a:lnSpc>
                <a:spcPct val="100000"/>
              </a:lnSpc>
              <a:spcAft>
                <a:spcPct val="0"/>
              </a:spcAft>
              <a:buFont typeface="Wingdings" panose="05000000000000000000" pitchFamily="2" charset="2"/>
              <a:buChar char="Ø"/>
            </a:pPr>
            <a:r>
              <a:rPr lang="en-GB" dirty="0">
                <a:solidFill>
                  <a:prstClr val="black"/>
                </a:solidFill>
                <a:latin typeface="Arial" pitchFamily="34" charset="0"/>
                <a:ea typeface="ヒラギノ角ゴ Pro W3" pitchFamily="84" charset="-128"/>
              </a:rPr>
              <a:t>Once an end to dispersion can be defined (i.e. the patient leaving the theatre)</a:t>
            </a:r>
          </a:p>
          <a:p>
            <a:pPr lvl="0" fontAlgn="base">
              <a:lnSpc>
                <a:spcPct val="100000"/>
              </a:lnSpc>
              <a:spcAft>
                <a:spcPct val="0"/>
              </a:spcAft>
            </a:pPr>
            <a:r>
              <a:rPr lang="en-GB" dirty="0">
                <a:solidFill>
                  <a:prstClr val="black"/>
                </a:solidFill>
                <a:latin typeface="Arial" pitchFamily="34" charset="0"/>
                <a:ea typeface="ヒラギノ角ゴ Pro W3" pitchFamily="84" charset="-128"/>
              </a:rPr>
              <a:t>Each subsequent air change will reduce it by a further 63%</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15</a:t>
            </a:fld>
            <a:endParaRPr lang="en-US" dirty="0"/>
          </a:p>
        </p:txBody>
      </p:sp>
    </p:spTree>
    <p:extLst>
      <p:ext uri="{BB962C8B-B14F-4D97-AF65-F5344CB8AC3E}">
        <p14:creationId xmlns:p14="http://schemas.microsoft.com/office/powerpoint/2010/main" val="15904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z="3600" spc="-150" dirty="0">
                <a:ea typeface="ヒラギノ角ゴ Pro W3" pitchFamily="84" charset="-128"/>
              </a:rPr>
              <a:t>Time to leave theatre after “infected” case?</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Theatres should have 20 – 25 air changes per hour (air equivalent to 20 – 25 time the volume of the theatre being supplied each hour).</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16</a:t>
            </a:fld>
            <a:endParaRPr lang="en-US" dirty="0"/>
          </a:p>
        </p:txBody>
      </p:sp>
      <p:graphicFrame>
        <p:nvGraphicFramePr>
          <p:cNvPr id="8" name="Table 7">
            <a:extLst>
              <a:ext uri="{FF2B5EF4-FFF2-40B4-BE49-F238E27FC236}">
                <a16:creationId xmlns:a16="http://schemas.microsoft.com/office/drawing/2014/main" xmlns="" id="{852A293D-D28F-414E-9DAB-4BC8BF4A8B3B}"/>
              </a:ext>
            </a:extLst>
          </p:cNvPr>
          <p:cNvGraphicFramePr>
            <a:graphicFrameLocks noGrp="1"/>
          </p:cNvGraphicFramePr>
          <p:nvPr>
            <p:extLst>
              <p:ext uri="{D42A27DB-BD31-4B8C-83A1-F6EECF244321}">
                <p14:modId xmlns:p14="http://schemas.microsoft.com/office/powerpoint/2010/main" val="4137095760"/>
              </p:ext>
            </p:extLst>
          </p:nvPr>
        </p:nvGraphicFramePr>
        <p:xfrm>
          <a:off x="3790622" y="2896344"/>
          <a:ext cx="4511824" cy="2926080"/>
        </p:xfrm>
        <a:graphic>
          <a:graphicData uri="http://schemas.openxmlformats.org/drawingml/2006/table">
            <a:tbl>
              <a:tblPr firstRow="1" bandRow="1"/>
              <a:tblGrid>
                <a:gridCol w="1656184">
                  <a:extLst>
                    <a:ext uri="{9D8B030D-6E8A-4147-A177-3AD203B41FA5}">
                      <a16:colId xmlns:a16="http://schemas.microsoft.com/office/drawing/2014/main" xmlns="" val="20000"/>
                    </a:ext>
                  </a:extLst>
                </a:gridCol>
                <a:gridCol w="2855640">
                  <a:extLst>
                    <a:ext uri="{9D8B030D-6E8A-4147-A177-3AD203B41FA5}">
                      <a16:colId xmlns:a16="http://schemas.microsoft.com/office/drawing/2014/main" xmlns="" val="20001"/>
                    </a:ext>
                  </a:extLst>
                </a:gridCol>
              </a:tblGrid>
              <a:tr h="1978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dirty="0"/>
                        <a:t>Air changes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175E">
                        <a:lumMod val="5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dirty="0"/>
                        <a:t>Contamination left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175E">
                        <a:lumMod val="50000"/>
                      </a:srgbClr>
                    </a:solidFill>
                  </a:tcPr>
                </a:tc>
                <a:extLst>
                  <a:ext uri="{0D108BD9-81ED-4DB2-BD59-A6C34878D82A}">
                    <a16:rowId xmlns:a16="http://schemas.microsoft.com/office/drawing/2014/main" xmlns="" val="10000"/>
                  </a:ext>
                </a:extLst>
              </a:tr>
              <a:tr h="1978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dirty="0">
                          <a:solidFill>
                            <a:schemeClr val="bg1"/>
                          </a:solidFill>
                        </a:rPr>
                        <a:t>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dirty="0">
                          <a:solidFill>
                            <a:schemeClr val="bg1"/>
                          </a:solidFill>
                        </a:rPr>
                        <a:t>100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extLst>
                  <a:ext uri="{0D108BD9-81ED-4DB2-BD59-A6C34878D82A}">
                    <a16:rowId xmlns:a16="http://schemas.microsoft.com/office/drawing/2014/main" xmlns="" val="10001"/>
                  </a:ext>
                </a:extLst>
              </a:tr>
              <a:tr h="1978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dirty="0">
                          <a:solidFill>
                            <a:schemeClr val="bg1"/>
                          </a:solidFill>
                        </a:rPr>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dirty="0">
                          <a:solidFill>
                            <a:schemeClr val="bg1"/>
                          </a:solidFill>
                        </a:rPr>
                        <a:t>36.8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extLst>
                  <a:ext uri="{0D108BD9-81ED-4DB2-BD59-A6C34878D82A}">
                    <a16:rowId xmlns:a16="http://schemas.microsoft.com/office/drawing/2014/main" xmlns="" val="10002"/>
                  </a:ext>
                </a:extLst>
              </a:tr>
              <a:tr h="1978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dirty="0">
                          <a:solidFill>
                            <a:schemeClr val="bg1"/>
                          </a:solidFill>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dirty="0">
                          <a:solidFill>
                            <a:schemeClr val="bg1"/>
                          </a:solidFill>
                        </a:rPr>
                        <a:t>13.5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extLst>
                  <a:ext uri="{0D108BD9-81ED-4DB2-BD59-A6C34878D82A}">
                    <a16:rowId xmlns:a16="http://schemas.microsoft.com/office/drawing/2014/main" xmlns="" val="10003"/>
                  </a:ext>
                </a:extLst>
              </a:tr>
              <a:tr h="1978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dirty="0">
                          <a:solidFill>
                            <a:schemeClr val="bg1"/>
                          </a:solidFill>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bg1"/>
                          </a:solidFill>
                        </a:rPr>
                        <a:t>5</a:t>
                      </a:r>
                      <a:endParaRPr lang="en-GB"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extLst>
                  <a:ext uri="{0D108BD9-81ED-4DB2-BD59-A6C34878D82A}">
                    <a16:rowId xmlns:a16="http://schemas.microsoft.com/office/drawing/2014/main" xmlns="" val="10004"/>
                  </a:ext>
                </a:extLst>
              </a:tr>
              <a:tr h="1978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bg1"/>
                          </a:solidFill>
                        </a:rPr>
                        <a:t>5</a:t>
                      </a:r>
                      <a:endParaRPr lang="en-GB"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bg1"/>
                          </a:solidFill>
                        </a:rPr>
                        <a:t>0.67</a:t>
                      </a:r>
                      <a:endParaRPr lang="en-GB"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extLst>
                  <a:ext uri="{0D108BD9-81ED-4DB2-BD59-A6C34878D82A}">
                    <a16:rowId xmlns:a16="http://schemas.microsoft.com/office/drawing/2014/main" xmlns="" val="10005"/>
                  </a:ext>
                </a:extLst>
              </a:tr>
              <a:tr h="1978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bg1"/>
                          </a:solidFill>
                        </a:rPr>
                        <a:t>10</a:t>
                      </a:r>
                      <a:endParaRPr lang="en-GB"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bg1"/>
                          </a:solidFill>
                        </a:rPr>
                        <a:t>0.0046</a:t>
                      </a:r>
                      <a:endParaRPr lang="en-GB"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extLst>
                  <a:ext uri="{0D108BD9-81ED-4DB2-BD59-A6C34878D82A}">
                    <a16:rowId xmlns:a16="http://schemas.microsoft.com/office/drawing/2014/main" xmlns="" val="10006"/>
                  </a:ext>
                </a:extLst>
              </a:tr>
              <a:tr h="1978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bg1"/>
                          </a:solidFill>
                        </a:rPr>
                        <a:t>20</a:t>
                      </a:r>
                      <a:endParaRPr lang="en-GB"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800" dirty="0">
                          <a:solidFill>
                            <a:schemeClr val="bg1"/>
                          </a:solidFill>
                        </a:rPr>
                        <a:t>0.0000002</a:t>
                      </a:r>
                      <a:endParaRPr lang="en-GB" baseline="300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lumMod val="50000"/>
                      </a:srgbClr>
                    </a:solidFill>
                  </a:tcPr>
                </a:tc>
                <a:extLst>
                  <a:ext uri="{0D108BD9-81ED-4DB2-BD59-A6C34878D82A}">
                    <a16:rowId xmlns:a16="http://schemas.microsoft.com/office/drawing/2014/main" xmlns="" val="10007"/>
                  </a:ext>
                </a:extLst>
              </a:tr>
            </a:tbl>
          </a:graphicData>
        </a:graphic>
      </p:graphicFrame>
      <p:sp>
        <p:nvSpPr>
          <p:cNvPr id="2" name="Rectangle 1">
            <a:extLst>
              <a:ext uri="{FF2B5EF4-FFF2-40B4-BE49-F238E27FC236}">
                <a16:creationId xmlns:a16="http://schemas.microsoft.com/office/drawing/2014/main" xmlns="" id="{4F493AF7-EEFC-40B1-B5CC-421468C4B497}"/>
              </a:ext>
            </a:extLst>
          </p:cNvPr>
          <p:cNvSpPr/>
          <p:nvPr/>
        </p:nvSpPr>
        <p:spPr>
          <a:xfrm>
            <a:off x="600133" y="5994305"/>
            <a:ext cx="11088283" cy="369332"/>
          </a:xfrm>
          <a:prstGeom prst="rect">
            <a:avLst/>
          </a:prstGeom>
        </p:spPr>
        <p:txBody>
          <a:bodyPr wrap="square">
            <a:spAutoFit/>
          </a:bodyPr>
          <a:lstStyle/>
          <a:p>
            <a:pPr lvl="0" fontAlgn="base">
              <a:spcBef>
                <a:spcPts val="1200"/>
              </a:spcBef>
              <a:spcAft>
                <a:spcPct val="0"/>
              </a:spcAft>
            </a:pPr>
            <a:r>
              <a:rPr lang="en-GB" dirty="0">
                <a:solidFill>
                  <a:prstClr val="black"/>
                </a:solidFill>
                <a:latin typeface="Arial" pitchFamily="34" charset="0"/>
                <a:ea typeface="ヒラギノ角ゴ Pro W3" pitchFamily="84" charset="-128"/>
              </a:rPr>
              <a:t>If 20 air changes per hour: 5 air changes in 15 minutes, 10 air changes in 30 minutes. </a:t>
            </a:r>
          </a:p>
        </p:txBody>
      </p:sp>
    </p:spTree>
    <p:extLst>
      <p:ext uri="{BB962C8B-B14F-4D97-AF65-F5344CB8AC3E}">
        <p14:creationId xmlns:p14="http://schemas.microsoft.com/office/powerpoint/2010/main" val="218134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Energy saving</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Common practice to keep theatre ventilation on all the time “</a:t>
            </a:r>
            <a:r>
              <a:rPr lang="en-GB" i="1" dirty="0">
                <a:solidFill>
                  <a:prstClr val="black"/>
                </a:solidFill>
                <a:latin typeface="Arial" pitchFamily="34" charset="0"/>
                <a:ea typeface="ヒラギノ角ゴ Pro W3" pitchFamily="84" charset="-128"/>
              </a:rPr>
              <a:t>to stop contamination entering the theatre</a:t>
            </a:r>
            <a:r>
              <a:rPr lang="en-GB" dirty="0">
                <a:solidFill>
                  <a:prstClr val="black"/>
                </a:solidFill>
                <a:latin typeface="Arial" pitchFamily="34" charset="0"/>
                <a:ea typeface="ヒラギノ角ゴ Pro W3" pitchFamily="84" charset="-128"/>
              </a:rPr>
              <a:t>”</a:t>
            </a:r>
          </a:p>
          <a:p>
            <a:pPr lvl="0" fontAlgn="base">
              <a:lnSpc>
                <a:spcPct val="100000"/>
              </a:lnSpc>
              <a:spcAft>
                <a:spcPct val="0"/>
              </a:spcAft>
            </a:pPr>
            <a:r>
              <a:rPr lang="en-GB" dirty="0">
                <a:solidFill>
                  <a:prstClr val="black"/>
                </a:solidFill>
                <a:latin typeface="Arial" pitchFamily="34" charset="0"/>
                <a:ea typeface="ヒラギノ角ゴ Pro W3" pitchFamily="84" charset="-128"/>
              </a:rPr>
              <a:t>But:</a:t>
            </a:r>
          </a:p>
          <a:p>
            <a:pPr marL="285750" lvl="0" indent="-285750" fontAlgn="base">
              <a:lnSpc>
                <a:spcPct val="100000"/>
              </a:lnSpc>
              <a:spcAft>
                <a:spcPct val="0"/>
              </a:spcAft>
              <a:buFont typeface="Wingdings" panose="05000000000000000000" pitchFamily="2" charset="2"/>
              <a:buChar char="Ø"/>
            </a:pPr>
            <a:r>
              <a:rPr lang="en-GB" dirty="0">
                <a:solidFill>
                  <a:prstClr val="black"/>
                </a:solidFill>
                <a:latin typeface="Arial" pitchFamily="34" charset="0"/>
                <a:ea typeface="ヒラギノ角ゴ Pro W3" pitchFamily="84" charset="-128"/>
              </a:rPr>
              <a:t>If theatre ventilation off, air will be static – little air exchange with surrounding rooms</a:t>
            </a:r>
          </a:p>
          <a:p>
            <a:pPr marL="285750" lvl="0" indent="-285750" fontAlgn="base">
              <a:lnSpc>
                <a:spcPct val="100000"/>
              </a:lnSpc>
              <a:spcAft>
                <a:spcPct val="0"/>
              </a:spcAft>
              <a:buFont typeface="Wingdings" panose="05000000000000000000" pitchFamily="2" charset="2"/>
              <a:buChar char="Ø"/>
            </a:pPr>
            <a:r>
              <a:rPr lang="en-GB" dirty="0">
                <a:solidFill>
                  <a:prstClr val="black"/>
                </a:solidFill>
                <a:latin typeface="Arial" pitchFamily="34" charset="0"/>
                <a:ea typeface="ヒラギノ角ゴ Pro W3" pitchFamily="84" charset="-128"/>
              </a:rPr>
              <a:t>When a theatre is not in use, the major source of contamination (people) will not be present</a:t>
            </a:r>
          </a:p>
          <a:p>
            <a:pPr lvl="0" fontAlgn="base">
              <a:lnSpc>
                <a:spcPct val="100000"/>
              </a:lnSpc>
              <a:spcAft>
                <a:spcPct val="0"/>
              </a:spcAft>
            </a:pPr>
            <a:r>
              <a:rPr lang="en-GB" dirty="0">
                <a:solidFill>
                  <a:prstClr val="black"/>
                </a:solidFill>
                <a:latin typeface="Arial" pitchFamily="34" charset="0"/>
                <a:ea typeface="ヒラギノ角ゴ Pro W3" pitchFamily="84" charset="-128"/>
              </a:rPr>
              <a:t>Switching ventilation back on 15 – 30 minutes before use (see dilutions in previous slide) gives ample dilution of anything that might have come in.</a:t>
            </a:r>
          </a:p>
          <a:p>
            <a:pPr lvl="0" fontAlgn="base">
              <a:lnSpc>
                <a:spcPct val="100000"/>
              </a:lnSpc>
              <a:spcAft>
                <a:spcPct val="0"/>
              </a:spcAft>
            </a:pPr>
            <a:r>
              <a:rPr lang="en-GB" dirty="0">
                <a:solidFill>
                  <a:prstClr val="black"/>
                </a:solidFill>
                <a:latin typeface="Arial" pitchFamily="34" charset="0"/>
                <a:ea typeface="ヒラギノ角ゴ Pro W3" pitchFamily="84" charset="-128"/>
              </a:rPr>
              <a:t>Care not to allow ventilation to be turned off whilst theatre still in use (e.g. override linked to operating light).  </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spTree>
    <p:extLst>
      <p:ext uri="{BB962C8B-B14F-4D97-AF65-F5344CB8AC3E}">
        <p14:creationId xmlns:p14="http://schemas.microsoft.com/office/powerpoint/2010/main" val="308784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Reminder - UCV</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8000" y="5727746"/>
            <a:ext cx="10977071" cy="443151"/>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Bef>
                <a:spcPct val="0"/>
              </a:spcBef>
              <a:spcAft>
                <a:spcPct val="0"/>
              </a:spcAft>
            </a:pPr>
            <a:r>
              <a:rPr lang="en-GB" dirty="0">
                <a:solidFill>
                  <a:prstClr val="black"/>
                </a:solidFill>
                <a:latin typeface="Arial" pitchFamily="84" charset="0"/>
                <a:ea typeface="ヒラギノ角ゴ Pro W3" pitchFamily="84" charset="-128"/>
              </a:rPr>
              <a:t>Very clean air under the canopy (“plenum &amp; diffuser”)  - contamination both excluded and rapidly removed.  </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pic>
        <p:nvPicPr>
          <p:cNvPr id="7" name="Picture 2">
            <a:extLst>
              <a:ext uri="{FF2B5EF4-FFF2-40B4-BE49-F238E27FC236}">
                <a16:creationId xmlns:a16="http://schemas.microsoft.com/office/drawing/2014/main" xmlns="" id="{210BC96B-E3F4-4523-81DA-20EB0DF96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575" y="1915785"/>
            <a:ext cx="6360850" cy="379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48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Instruments and UCV</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If most airborne contaminants get into surgical wound via instruments in conventional ventilation, that effect is even greater if the wound is in UCV air but the instruments prepared in conventional ventilation.</a:t>
            </a:r>
          </a:p>
          <a:p>
            <a:pPr lvl="0" fontAlgn="base">
              <a:lnSpc>
                <a:spcPct val="100000"/>
              </a:lnSpc>
              <a:spcAft>
                <a:spcPct val="0"/>
              </a:spcAft>
            </a:pPr>
            <a:r>
              <a:rPr lang="en-GB" dirty="0">
                <a:solidFill>
                  <a:prstClr val="black"/>
                </a:solidFill>
                <a:latin typeface="Arial" pitchFamily="34" charset="0"/>
                <a:ea typeface="ヒラギノ角ゴ Pro W3" pitchFamily="84" charset="-128"/>
              </a:rPr>
              <a:t>The prep room to a UCV theatre has conventional ventilation. </a:t>
            </a:r>
          </a:p>
          <a:p>
            <a:pPr lvl="0" fontAlgn="base">
              <a:lnSpc>
                <a:spcPct val="100000"/>
              </a:lnSpc>
              <a:spcAft>
                <a:spcPct val="0"/>
              </a:spcAft>
            </a:pPr>
            <a:r>
              <a:rPr lang="en-GB" dirty="0">
                <a:solidFill>
                  <a:prstClr val="black"/>
                </a:solidFill>
                <a:latin typeface="Arial" pitchFamily="34" charset="0"/>
                <a:ea typeface="ヒラギノ角ゴ Pro W3" pitchFamily="84" charset="-128"/>
              </a:rPr>
              <a:t>Makes sense either to install horizontal UCV cabinet in prep room to UCV theatre, or to lay up under canopy</a:t>
            </a:r>
          </a:p>
          <a:p>
            <a:pPr lvl="0" fontAlgn="base">
              <a:lnSpc>
                <a:spcPct val="100000"/>
              </a:lnSpc>
              <a:spcAft>
                <a:spcPct val="0"/>
              </a:spcAft>
            </a:pPr>
            <a:r>
              <a:rPr lang="en-GB" dirty="0">
                <a:solidFill>
                  <a:prstClr val="black"/>
                </a:solidFill>
                <a:latin typeface="Arial" pitchFamily="34" charset="0"/>
                <a:ea typeface="ヒラギノ角ゴ Pro W3" pitchFamily="84" charset="-128"/>
              </a:rPr>
              <a:t>British Orthopaedic Association, Consultant Advisory Book (2014): “</a:t>
            </a:r>
            <a:r>
              <a:rPr lang="en-GB" i="1" dirty="0">
                <a:solidFill>
                  <a:prstClr val="black"/>
                </a:solidFill>
                <a:latin typeface="Arial" pitchFamily="34" charset="0"/>
                <a:ea typeface="ヒラギノ角ゴ Pro W3" pitchFamily="84" charset="-128"/>
              </a:rPr>
              <a:t>We strongly recommend that instrument trays should be prepared in an UCA [ultraclean air] environment</a:t>
            </a:r>
            <a:r>
              <a:rPr lang="en-GB" dirty="0">
                <a:solidFill>
                  <a:prstClr val="black"/>
                </a:solidFill>
                <a:latin typeface="Arial" pitchFamily="34" charset="0"/>
                <a:ea typeface="ヒラギノ角ゴ Pro W3" pitchFamily="84" charset="-128"/>
              </a:rPr>
              <a:t>”.  </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spTree>
    <p:extLst>
      <p:ext uri="{BB962C8B-B14F-4D97-AF65-F5344CB8AC3E}">
        <p14:creationId xmlns:p14="http://schemas.microsoft.com/office/powerpoint/2010/main" val="422988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a:t>Where it all started</a:t>
            </a:r>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3657600" y="2088000"/>
            <a:ext cx="8138728"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1950s – Instruments “sterilized” in boiling water in prep room adjoining theatre</a:t>
            </a:r>
          </a:p>
          <a:p>
            <a:pPr lvl="0" fontAlgn="base">
              <a:lnSpc>
                <a:spcPct val="100000"/>
              </a:lnSpc>
              <a:spcAft>
                <a:spcPct val="0"/>
              </a:spcAft>
            </a:pPr>
            <a:r>
              <a:rPr lang="en-GB" dirty="0">
                <a:solidFill>
                  <a:prstClr val="black"/>
                </a:solidFill>
                <a:latin typeface="Arial" pitchFamily="34" charset="0"/>
                <a:ea typeface="ヒラギノ角ゴ Pro W3" pitchFamily="84" charset="-128"/>
              </a:rPr>
              <a:t>Steam &amp; heat removed by powerful extract fans</a:t>
            </a:r>
          </a:p>
          <a:p>
            <a:pPr lvl="0" fontAlgn="base">
              <a:lnSpc>
                <a:spcPct val="100000"/>
              </a:lnSpc>
              <a:spcAft>
                <a:spcPct val="0"/>
              </a:spcAft>
            </a:pPr>
            <a:r>
              <a:rPr lang="en-GB" dirty="0">
                <a:solidFill>
                  <a:prstClr val="black"/>
                </a:solidFill>
                <a:latin typeface="Arial" pitchFamily="34" charset="0"/>
                <a:ea typeface="ヒラギノ角ゴ Pro W3" pitchFamily="84" charset="-128"/>
              </a:rPr>
              <a:t>Air entered theatre suite from outside to replace that extracted air</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2</a:t>
            </a:fld>
            <a:endParaRPr lang="en-US" dirty="0"/>
          </a:p>
        </p:txBody>
      </p:sp>
      <p:pic>
        <p:nvPicPr>
          <p:cNvPr id="7" name="Picture 2">
            <a:extLst>
              <a:ext uri="{FF2B5EF4-FFF2-40B4-BE49-F238E27FC236}">
                <a16:creationId xmlns:a16="http://schemas.microsoft.com/office/drawing/2014/main" xmlns="" id="{B5332F7D-E03A-414B-B963-5EEEB648CF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7904" y="1980610"/>
            <a:ext cx="2612374" cy="424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1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z="3600" spc="-150" dirty="0">
                <a:ea typeface="ヒラギノ角ゴ Pro W3" pitchFamily="84" charset="-128"/>
              </a:rPr>
              <a:t>Laying up instruments in ultraclean zone</a:t>
            </a:r>
            <a:endParaRPr lang="en-US" sz="4800" dirty="0"/>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pic>
        <p:nvPicPr>
          <p:cNvPr id="8" name="Picture 2">
            <a:extLst>
              <a:ext uri="{FF2B5EF4-FFF2-40B4-BE49-F238E27FC236}">
                <a16:creationId xmlns:a16="http://schemas.microsoft.com/office/drawing/2014/main" xmlns="" id="{15D22807-7F68-48F8-8372-06480024F3C9}"/>
              </a:ext>
            </a:extLst>
          </p:cNvPr>
          <p:cNvPicPr>
            <a:picLocks noChangeAspect="1" noChangeArrowheads="1"/>
          </p:cNvPicPr>
          <p:nvPr/>
        </p:nvPicPr>
        <p:blipFill>
          <a:blip r:embed="rId3" cstate="print"/>
          <a:srcRect l="23078" t="20597" r="24496" b="29811"/>
          <a:stretch>
            <a:fillRect/>
          </a:stretch>
        </p:blipFill>
        <p:spPr bwMode="auto">
          <a:xfrm>
            <a:off x="3035660" y="2033338"/>
            <a:ext cx="6120680" cy="4631865"/>
          </a:xfrm>
          <a:prstGeom prst="rect">
            <a:avLst/>
          </a:prstGeom>
          <a:noFill/>
          <a:ln w="9525">
            <a:noFill/>
            <a:miter lim="800000"/>
            <a:headEnd/>
            <a:tailEnd/>
          </a:ln>
        </p:spPr>
      </p:pic>
    </p:spTree>
    <p:extLst>
      <p:ext uri="{BB962C8B-B14F-4D97-AF65-F5344CB8AC3E}">
        <p14:creationId xmlns:p14="http://schemas.microsoft.com/office/powerpoint/2010/main" val="213129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In the 1970/80s</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Work by Owen </a:t>
            </a:r>
            <a:r>
              <a:rPr lang="en-GB" dirty="0" err="1">
                <a:solidFill>
                  <a:prstClr val="black"/>
                </a:solidFill>
                <a:latin typeface="Arial" pitchFamily="34" charset="0"/>
                <a:ea typeface="ヒラギノ角ゴ Pro W3" pitchFamily="84" charset="-128"/>
              </a:rPr>
              <a:t>Lidwell</a:t>
            </a:r>
            <a:r>
              <a:rPr lang="en-GB" dirty="0">
                <a:solidFill>
                  <a:prstClr val="black"/>
                </a:solidFill>
                <a:latin typeface="Arial" pitchFamily="34" charset="0"/>
                <a:ea typeface="ヒラギノ角ゴ Pro W3" pitchFamily="84" charset="-128"/>
              </a:rPr>
              <a:t> showed (BMJ 1982 </a:t>
            </a:r>
            <a:r>
              <a:rPr lang="en-GB" b="1" dirty="0">
                <a:solidFill>
                  <a:prstClr val="black"/>
                </a:solidFill>
                <a:latin typeface="Arial" pitchFamily="34" charset="0"/>
                <a:ea typeface="ヒラギノ角ゴ Pro W3" pitchFamily="84" charset="-128"/>
              </a:rPr>
              <a:t>285</a:t>
            </a:r>
            <a:r>
              <a:rPr lang="en-GB" dirty="0">
                <a:solidFill>
                  <a:prstClr val="black"/>
                </a:solidFill>
                <a:latin typeface="Arial" pitchFamily="34" charset="0"/>
                <a:ea typeface="ヒラギノ角ゴ Pro W3" pitchFamily="84" charset="-128"/>
              </a:rPr>
              <a:t> 10-14) a definite protective effect in total hip replacement (THR) and total knee replacement (TKR)</a:t>
            </a:r>
          </a:p>
          <a:p>
            <a:pPr lvl="0" fontAlgn="base">
              <a:lnSpc>
                <a:spcPct val="100000"/>
              </a:lnSpc>
              <a:spcAft>
                <a:spcPct val="0"/>
              </a:spcAft>
              <a:buFont typeface="Wingdings" pitchFamily="2" charset="2"/>
              <a:buChar char="Ø"/>
            </a:pPr>
            <a:r>
              <a:rPr lang="en-GB" dirty="0">
                <a:solidFill>
                  <a:prstClr val="black"/>
                </a:solidFill>
                <a:latin typeface="Arial" pitchFamily="34" charset="0"/>
                <a:ea typeface="ヒラギノ角ゴ Pro W3" pitchFamily="84" charset="-128"/>
              </a:rPr>
              <a:t>Infection rates: 1.5% in conventional and 0.6% in ultraclean</a:t>
            </a:r>
          </a:p>
          <a:p>
            <a:pPr lvl="0" fontAlgn="base">
              <a:lnSpc>
                <a:spcPct val="100000"/>
              </a:lnSpc>
              <a:spcAft>
                <a:spcPct val="0"/>
              </a:spcAft>
            </a:pPr>
            <a:r>
              <a:rPr lang="en-GB" b="1" dirty="0">
                <a:solidFill>
                  <a:prstClr val="black"/>
                </a:solidFill>
                <a:latin typeface="Arial" pitchFamily="34" charset="0"/>
                <a:ea typeface="ヒラギノ角ゴ Pro W3" pitchFamily="84" charset="-128"/>
              </a:rPr>
              <a:t>So, cleaner air equates with fewer infections – makes perfect sense</a:t>
            </a:r>
          </a:p>
          <a:p>
            <a:pPr lvl="0" fontAlgn="base">
              <a:lnSpc>
                <a:spcPct val="100000"/>
              </a:lnSpc>
              <a:spcAft>
                <a:spcPct val="0"/>
              </a:spcAft>
            </a:pPr>
            <a:endParaRPr lang="en-GB" dirty="0">
              <a:solidFill>
                <a:prstClr val="black"/>
              </a:solidFill>
              <a:latin typeface="Arial" pitchFamily="34" charset="0"/>
              <a:ea typeface="ヒラギノ角ゴ Pro W3" pitchFamily="84" charset="-128"/>
            </a:endParaRPr>
          </a:p>
          <a:p>
            <a:pPr lvl="0" fontAlgn="base">
              <a:lnSpc>
                <a:spcPct val="100000"/>
              </a:lnSpc>
              <a:spcAft>
                <a:spcPct val="0"/>
              </a:spcAft>
              <a:buFont typeface="Wingdings" pitchFamily="2" charset="2"/>
              <a:buChar char="Ø"/>
            </a:pPr>
            <a:r>
              <a:rPr lang="en-GB" dirty="0">
                <a:solidFill>
                  <a:prstClr val="black"/>
                </a:solidFill>
                <a:latin typeface="Arial" pitchFamily="34" charset="0"/>
                <a:ea typeface="ヒラギノ角ゴ Pro W3" pitchFamily="84" charset="-128"/>
              </a:rPr>
              <a:t>98% UK hip &amp; knee arthroplasties now done in ultraclean ventilation (so any control group lost)</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spTree>
    <p:extLst>
      <p:ext uri="{BB962C8B-B14F-4D97-AF65-F5344CB8AC3E}">
        <p14:creationId xmlns:p14="http://schemas.microsoft.com/office/powerpoint/2010/main" val="66788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z="3400" spc="-150" dirty="0">
                <a:ea typeface="ヒラギノ角ゴ Pro W3" pitchFamily="84" charset="-128"/>
              </a:rPr>
              <a:t>Why is nothing straightforward?</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The keeping of national registers of surgical infection has enabled large-scale but crude analysis.</a:t>
            </a:r>
          </a:p>
          <a:p>
            <a:pPr marL="501650" lvl="2" indent="-285750" fontAlgn="base">
              <a:lnSpc>
                <a:spcPct val="100000"/>
              </a:lnSpc>
              <a:spcBef>
                <a:spcPts val="600"/>
              </a:spcBef>
              <a:spcAft>
                <a:spcPct val="0"/>
              </a:spcAft>
              <a:buFont typeface="Wingdings" panose="05000000000000000000" pitchFamily="2" charset="2"/>
              <a:buChar char="Ø"/>
            </a:pPr>
            <a:r>
              <a:rPr lang="en-GB" sz="1800" dirty="0">
                <a:solidFill>
                  <a:prstClr val="black"/>
                </a:solidFill>
                <a:latin typeface="Arial" pitchFamily="34" charset="0"/>
                <a:ea typeface="ヒラギノ角ゴ Pro W3" pitchFamily="84" charset="-128"/>
              </a:rPr>
              <a:t>The data are dirty but the numbers are large</a:t>
            </a:r>
          </a:p>
          <a:p>
            <a:pPr lvl="0" fontAlgn="base">
              <a:lnSpc>
                <a:spcPct val="100000"/>
              </a:lnSpc>
              <a:spcAft>
                <a:spcPct val="0"/>
              </a:spcAft>
            </a:pPr>
            <a:r>
              <a:rPr lang="en-GB" dirty="0">
                <a:solidFill>
                  <a:prstClr val="black"/>
                </a:solidFill>
                <a:latin typeface="Arial" pitchFamily="34" charset="0"/>
                <a:ea typeface="ヒラギノ角ゴ Pro W3" pitchFamily="84" charset="-128"/>
              </a:rPr>
              <a:t>Other countries still use both conventional and ultraclean for orthopaedic surgical procedures</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spTree>
    <p:extLst>
      <p:ext uri="{BB962C8B-B14F-4D97-AF65-F5344CB8AC3E}">
        <p14:creationId xmlns:p14="http://schemas.microsoft.com/office/powerpoint/2010/main" val="371963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New Zealand</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sz="2400" dirty="0">
                <a:solidFill>
                  <a:prstClr val="black"/>
                </a:solidFill>
                <a:latin typeface="Arial" pitchFamily="34" charset="0"/>
                <a:ea typeface="ヒラギノ角ゴ Pro W3" pitchFamily="84" charset="-128"/>
              </a:rPr>
              <a:t>Hooper (2011) J Bone &amp; Joint </a:t>
            </a:r>
            <a:r>
              <a:rPr lang="en-GB" sz="2400" dirty="0" err="1">
                <a:solidFill>
                  <a:prstClr val="black"/>
                </a:solidFill>
                <a:latin typeface="Arial" pitchFamily="34" charset="0"/>
                <a:ea typeface="ヒラギノ角ゴ Pro W3" pitchFamily="84" charset="-128"/>
              </a:rPr>
              <a:t>Surg</a:t>
            </a:r>
            <a:r>
              <a:rPr lang="en-GB" sz="2400" dirty="0">
                <a:solidFill>
                  <a:prstClr val="black"/>
                </a:solidFill>
                <a:latin typeface="Arial" pitchFamily="34" charset="0"/>
                <a:ea typeface="ヒラギノ角ゴ Pro W3" pitchFamily="84" charset="-128"/>
              </a:rPr>
              <a:t> (Br) </a:t>
            </a:r>
            <a:r>
              <a:rPr lang="en-GB" sz="2400" b="1" dirty="0">
                <a:solidFill>
                  <a:prstClr val="black"/>
                </a:solidFill>
                <a:latin typeface="Arial" pitchFamily="34" charset="0"/>
                <a:ea typeface="ヒラギノ角ゴ Pro W3" pitchFamily="84" charset="-128"/>
              </a:rPr>
              <a:t>93 B</a:t>
            </a:r>
            <a:r>
              <a:rPr lang="en-GB" sz="2400" dirty="0">
                <a:solidFill>
                  <a:prstClr val="black"/>
                </a:solidFill>
                <a:latin typeface="Arial" pitchFamily="34" charset="0"/>
                <a:ea typeface="ヒラギノ角ゴ Pro W3" pitchFamily="84" charset="-128"/>
              </a:rPr>
              <a:t>; 85-90</a:t>
            </a:r>
          </a:p>
          <a:p>
            <a:pPr lvl="0" fontAlgn="base">
              <a:lnSpc>
                <a:spcPct val="100000"/>
              </a:lnSpc>
              <a:spcAft>
                <a:spcPct val="0"/>
              </a:spcAft>
            </a:pPr>
            <a:r>
              <a:rPr lang="en-GB" sz="2400" dirty="0">
                <a:solidFill>
                  <a:prstClr val="black"/>
                </a:solidFill>
                <a:latin typeface="Arial" pitchFamily="34" charset="0"/>
                <a:ea typeface="ヒラギノ角ゴ Pro W3" pitchFamily="84" charset="-128"/>
              </a:rPr>
              <a:t>Looked at 51,485 1</a:t>
            </a:r>
            <a:r>
              <a:rPr lang="en-GB" sz="2400" baseline="30000" dirty="0">
                <a:solidFill>
                  <a:prstClr val="black"/>
                </a:solidFill>
                <a:latin typeface="Arial" pitchFamily="34" charset="0"/>
                <a:ea typeface="ヒラギノ角ゴ Pro W3" pitchFamily="84" charset="-128"/>
              </a:rPr>
              <a:t>ry</a:t>
            </a:r>
            <a:r>
              <a:rPr lang="en-GB" sz="2400" dirty="0">
                <a:solidFill>
                  <a:prstClr val="black"/>
                </a:solidFill>
                <a:latin typeface="Arial" pitchFamily="34" charset="0"/>
                <a:ea typeface="ヒラギノ角ゴ Pro W3" pitchFamily="84" charset="-128"/>
              </a:rPr>
              <a:t> THRs and 36,826 1</a:t>
            </a:r>
            <a:r>
              <a:rPr lang="en-GB" sz="2400" baseline="30000" dirty="0">
                <a:solidFill>
                  <a:prstClr val="black"/>
                </a:solidFill>
                <a:latin typeface="Arial" pitchFamily="34" charset="0"/>
                <a:ea typeface="ヒラギノ角ゴ Pro W3" pitchFamily="84" charset="-128"/>
              </a:rPr>
              <a:t>ry</a:t>
            </a:r>
            <a:r>
              <a:rPr lang="en-GB" sz="2400" dirty="0">
                <a:solidFill>
                  <a:prstClr val="black"/>
                </a:solidFill>
                <a:latin typeface="Arial" pitchFamily="34" charset="0"/>
                <a:ea typeface="ヒラギノ角ゴ Pro W3" pitchFamily="84" charset="-128"/>
              </a:rPr>
              <a:t> TKRs </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graphicFrame>
        <p:nvGraphicFramePr>
          <p:cNvPr id="7" name="Table 6">
            <a:extLst>
              <a:ext uri="{FF2B5EF4-FFF2-40B4-BE49-F238E27FC236}">
                <a16:creationId xmlns:a16="http://schemas.microsoft.com/office/drawing/2014/main" xmlns="" id="{E8055919-FD2F-4FF1-A1F1-E310BE14BF9C}"/>
              </a:ext>
            </a:extLst>
          </p:cNvPr>
          <p:cNvGraphicFramePr>
            <a:graphicFrameLocks noGrp="1"/>
          </p:cNvGraphicFramePr>
          <p:nvPr>
            <p:extLst>
              <p:ext uri="{D42A27DB-BD31-4B8C-83A1-F6EECF244321}">
                <p14:modId xmlns:p14="http://schemas.microsoft.com/office/powerpoint/2010/main" val="519854912"/>
              </p:ext>
            </p:extLst>
          </p:nvPr>
        </p:nvGraphicFramePr>
        <p:xfrm>
          <a:off x="658821" y="3209122"/>
          <a:ext cx="6912768" cy="2681052"/>
        </p:xfrm>
        <a:graphic>
          <a:graphicData uri="http://schemas.openxmlformats.org/drawingml/2006/table">
            <a:tbl>
              <a:tblPr firstRow="1" bandRow="1"/>
              <a:tblGrid>
                <a:gridCol w="4320480">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tblGrid>
              <a:tr h="8640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dirty="0"/>
                        <a:t>Deep infection rates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175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dirty="0"/>
                        <a:t>THR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175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dirty="0"/>
                        <a:t>TKR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175E"/>
                    </a:solidFill>
                  </a:tcPr>
                </a:tc>
                <a:extLst>
                  <a:ext uri="{0D108BD9-81ED-4DB2-BD59-A6C34878D82A}">
                    <a16:rowId xmlns:a16="http://schemas.microsoft.com/office/drawing/2014/main" xmlns="" val="10000"/>
                  </a:ext>
                </a:extLst>
              </a:tr>
              <a:tr h="90847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Ultraclean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0.148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0.193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40000"/>
                      </a:srgbClr>
                    </a:solidFill>
                  </a:tcPr>
                </a:tc>
                <a:extLst>
                  <a:ext uri="{0D108BD9-81ED-4DB2-BD59-A6C34878D82A}">
                    <a16:rowId xmlns:a16="http://schemas.microsoft.com/office/drawing/2014/main" xmlns="" val="10001"/>
                  </a:ext>
                </a:extLst>
              </a:tr>
              <a:tr h="90847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Conventional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0.061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0.100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20000"/>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0892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Germany </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sz="2400" dirty="0">
                <a:solidFill>
                  <a:prstClr val="black"/>
                </a:solidFill>
                <a:latin typeface="Arial" pitchFamily="34" charset="0"/>
                <a:ea typeface="ヒラギノ角ゴ Pro W3" pitchFamily="84" charset="-128"/>
              </a:rPr>
              <a:t>Brandt (2008) Ann </a:t>
            </a:r>
            <a:r>
              <a:rPr lang="en-GB" sz="2400" dirty="0" err="1">
                <a:solidFill>
                  <a:prstClr val="black"/>
                </a:solidFill>
                <a:latin typeface="Arial" pitchFamily="34" charset="0"/>
                <a:ea typeface="ヒラギノ角ゴ Pro W3" pitchFamily="84" charset="-128"/>
              </a:rPr>
              <a:t>Surg</a:t>
            </a:r>
            <a:r>
              <a:rPr lang="en-GB" sz="2400" dirty="0">
                <a:solidFill>
                  <a:prstClr val="black"/>
                </a:solidFill>
                <a:latin typeface="Arial" pitchFamily="34" charset="0"/>
                <a:ea typeface="ヒラギノ角ゴ Pro W3" pitchFamily="84" charset="-128"/>
              </a:rPr>
              <a:t>; </a:t>
            </a:r>
            <a:r>
              <a:rPr lang="en-GB" sz="2400" b="1" dirty="0">
                <a:solidFill>
                  <a:prstClr val="black"/>
                </a:solidFill>
                <a:latin typeface="Arial" pitchFamily="34" charset="0"/>
                <a:ea typeface="ヒラギノ角ゴ Pro W3" pitchFamily="84" charset="-128"/>
              </a:rPr>
              <a:t>248</a:t>
            </a:r>
            <a:r>
              <a:rPr lang="en-GB" sz="2400" dirty="0">
                <a:solidFill>
                  <a:prstClr val="black"/>
                </a:solidFill>
                <a:latin typeface="Arial" pitchFamily="34" charset="0"/>
                <a:ea typeface="ヒラギノ角ゴ Pro W3" pitchFamily="84" charset="-128"/>
              </a:rPr>
              <a:t>: 695–700</a:t>
            </a:r>
          </a:p>
          <a:p>
            <a:pPr lvl="0" fontAlgn="base">
              <a:lnSpc>
                <a:spcPct val="100000"/>
              </a:lnSpc>
              <a:spcAft>
                <a:spcPct val="0"/>
              </a:spcAft>
            </a:pPr>
            <a:r>
              <a:rPr lang="en-GB" sz="2400" dirty="0">
                <a:solidFill>
                  <a:prstClr val="black"/>
                </a:solidFill>
                <a:latin typeface="Arial" pitchFamily="34" charset="0"/>
                <a:ea typeface="ヒラギノ角ゴ Pro W3" pitchFamily="84" charset="-128"/>
              </a:rPr>
              <a:t>Looked at 28,623 THRs and 9,396 TKRs</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graphicFrame>
        <p:nvGraphicFramePr>
          <p:cNvPr id="8" name="Table 7">
            <a:extLst>
              <a:ext uri="{FF2B5EF4-FFF2-40B4-BE49-F238E27FC236}">
                <a16:creationId xmlns:a16="http://schemas.microsoft.com/office/drawing/2014/main" xmlns="" id="{7DEE2667-C762-4E7F-A392-D0BEFBB6BFBB}"/>
              </a:ext>
            </a:extLst>
          </p:cNvPr>
          <p:cNvGraphicFramePr>
            <a:graphicFrameLocks noGrp="1"/>
          </p:cNvGraphicFramePr>
          <p:nvPr>
            <p:extLst>
              <p:ext uri="{D42A27DB-BD31-4B8C-83A1-F6EECF244321}">
                <p14:modId xmlns:p14="http://schemas.microsoft.com/office/powerpoint/2010/main" val="38101745"/>
              </p:ext>
            </p:extLst>
          </p:nvPr>
        </p:nvGraphicFramePr>
        <p:xfrm>
          <a:off x="687422" y="3252732"/>
          <a:ext cx="6912768" cy="2490320"/>
        </p:xfrm>
        <a:graphic>
          <a:graphicData uri="http://schemas.openxmlformats.org/drawingml/2006/table">
            <a:tbl>
              <a:tblPr firstRow="1" bandRow="1"/>
              <a:tblGrid>
                <a:gridCol w="4248472">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tblGrid>
              <a:tr h="8640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dirty="0"/>
                        <a:t>Deep infection rates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175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dirty="0"/>
                        <a:t>THR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175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dirty="0"/>
                        <a:t>TKR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175E"/>
                    </a:solidFill>
                  </a:tcPr>
                </a:tc>
                <a:extLst>
                  <a:ext uri="{0D108BD9-81ED-4DB2-BD59-A6C34878D82A}">
                    <a16:rowId xmlns:a16="http://schemas.microsoft.com/office/drawing/2014/main" xmlns="" val="10000"/>
                  </a:ext>
                </a:extLst>
              </a:tr>
              <a:tr h="8131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Ultraclean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1.37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0.918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40000"/>
                      </a:srgbClr>
                    </a:solidFill>
                  </a:tcPr>
                </a:tc>
                <a:extLst>
                  <a:ext uri="{0D108BD9-81ED-4DB2-BD59-A6C34878D82A}">
                    <a16:rowId xmlns:a16="http://schemas.microsoft.com/office/drawing/2014/main" xmlns="" val="10001"/>
                  </a:ext>
                </a:extLst>
              </a:tr>
              <a:tr h="8131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Conventional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0.903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dirty="0"/>
                        <a:t>0.646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175E">
                        <a:tint val="20000"/>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5612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Review and guideline</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Bishoff et al.  Lancet ID, (2017) 17; 553-61 </a:t>
            </a:r>
          </a:p>
          <a:p>
            <a:pPr marL="215900" lvl="2" indent="-215900" fontAlgn="base">
              <a:lnSpc>
                <a:spcPct val="100000"/>
              </a:lnSpc>
              <a:spcBef>
                <a:spcPts val="600"/>
              </a:spcBef>
              <a:spcAft>
                <a:spcPct val="0"/>
              </a:spcAft>
              <a:buFont typeface="Arial" pitchFamily="84" charset="0"/>
              <a:buChar char="•"/>
            </a:pPr>
            <a:r>
              <a:rPr lang="en-GB" sz="1800" dirty="0">
                <a:solidFill>
                  <a:prstClr val="black"/>
                </a:solidFill>
                <a:latin typeface="Arial" pitchFamily="34" charset="0"/>
                <a:ea typeface="ヒラギノ角ゴ Pro W3" pitchFamily="84" charset="-128"/>
              </a:rPr>
              <a:t>“</a:t>
            </a:r>
            <a:r>
              <a:rPr lang="en-GB" sz="1800" i="1" dirty="0">
                <a:solidFill>
                  <a:prstClr val="black"/>
                </a:solidFill>
                <a:latin typeface="Arial" pitchFamily="34" charset="0"/>
                <a:ea typeface="ヒラギノ角ゴ Pro W3" pitchFamily="84" charset="-128"/>
              </a:rPr>
              <a:t>The available evidence shows no benefit for laminar airflow compared with conventional turbulent ventilation of the operating room in reducing the risk of SSIs in total hip and knee arthroplasties</a:t>
            </a:r>
            <a:r>
              <a:rPr lang="en-GB" sz="1800" dirty="0">
                <a:solidFill>
                  <a:prstClr val="black"/>
                </a:solidFill>
                <a:latin typeface="Arial" pitchFamily="34" charset="0"/>
                <a:ea typeface="ヒラギノ角ゴ Pro W3" pitchFamily="84" charset="-128"/>
              </a:rPr>
              <a:t>”</a:t>
            </a:r>
          </a:p>
          <a:p>
            <a:pPr lvl="0" fontAlgn="base">
              <a:lnSpc>
                <a:spcPct val="100000"/>
              </a:lnSpc>
              <a:spcAft>
                <a:spcPct val="0"/>
              </a:spcAft>
            </a:pPr>
            <a:r>
              <a:rPr lang="en-GB" dirty="0">
                <a:solidFill>
                  <a:prstClr val="black"/>
                </a:solidFill>
                <a:latin typeface="Arial" pitchFamily="34" charset="0"/>
                <a:ea typeface="ヒラギノ角ゴ Pro W3" pitchFamily="84" charset="-128"/>
              </a:rPr>
              <a:t>WHO Global Guidelines for the Prevention of Surgical Site Infection (2016) </a:t>
            </a:r>
          </a:p>
          <a:p>
            <a:pPr marL="215900" lvl="2" indent="-215900" fontAlgn="base">
              <a:lnSpc>
                <a:spcPct val="100000"/>
              </a:lnSpc>
              <a:spcBef>
                <a:spcPts val="600"/>
              </a:spcBef>
              <a:spcAft>
                <a:spcPct val="0"/>
              </a:spcAft>
              <a:buFont typeface="Arial" pitchFamily="84" charset="0"/>
              <a:buChar char="•"/>
            </a:pPr>
            <a:r>
              <a:rPr lang="en-GB" sz="1800" dirty="0">
                <a:solidFill>
                  <a:prstClr val="black"/>
                </a:solidFill>
                <a:latin typeface="Arial" pitchFamily="34" charset="0"/>
                <a:ea typeface="ヒラギノ角ゴ Pro W3" pitchFamily="84" charset="-128"/>
              </a:rPr>
              <a:t>“</a:t>
            </a:r>
            <a:r>
              <a:rPr lang="en-GB" sz="1800" i="1" dirty="0">
                <a:solidFill>
                  <a:prstClr val="black"/>
                </a:solidFill>
                <a:latin typeface="Arial" pitchFamily="34" charset="0"/>
                <a:ea typeface="ヒラギノ角ゴ Pro W3" pitchFamily="84" charset="-128"/>
              </a:rPr>
              <a:t>The panel suggests that laminar airflow ventilation systems should not be used to reduce the risk of SSI for patients undergoing total arthroplasty surgery. (</a:t>
            </a:r>
            <a:r>
              <a:rPr lang="en-GB" sz="1800" i="1" dirty="0">
                <a:solidFill>
                  <a:srgbClr val="FF0000"/>
                </a:solidFill>
                <a:latin typeface="Arial" pitchFamily="34" charset="0"/>
                <a:ea typeface="ヒラギノ角ゴ Pro W3" pitchFamily="84" charset="-128"/>
              </a:rPr>
              <a:t>Conditional recommendation, low to very low quality of evidence</a:t>
            </a:r>
            <a:r>
              <a:rPr lang="en-GB" sz="1800" i="1" dirty="0">
                <a:solidFill>
                  <a:prstClr val="black"/>
                </a:solidFill>
                <a:latin typeface="Arial" pitchFamily="34" charset="0"/>
                <a:ea typeface="ヒラギノ角ゴ Pro W3" pitchFamily="84" charset="-128"/>
              </a:rPr>
              <a:t>)</a:t>
            </a:r>
            <a:r>
              <a:rPr lang="en-GB" sz="1800" dirty="0">
                <a:solidFill>
                  <a:prstClr val="black"/>
                </a:solidFill>
                <a:latin typeface="Arial" pitchFamily="34" charset="0"/>
                <a:ea typeface="ヒラギノ角ゴ Pro W3" pitchFamily="84" charset="-128"/>
              </a:rPr>
              <a:t>”</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spTree>
    <p:extLst>
      <p:ext uri="{BB962C8B-B14F-4D97-AF65-F5344CB8AC3E}">
        <p14:creationId xmlns:p14="http://schemas.microsoft.com/office/powerpoint/2010/main" val="13395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What’s going on?</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sz="2400" dirty="0">
                <a:solidFill>
                  <a:prstClr val="black"/>
                </a:solidFill>
                <a:latin typeface="Arial" pitchFamily="34" charset="0"/>
                <a:ea typeface="ヒラギノ角ゴ Pro W3" pitchFamily="84" charset="-128"/>
              </a:rPr>
              <a:t>Why does cleaner air equate with more infection?</a:t>
            </a:r>
          </a:p>
          <a:p>
            <a:pPr lvl="0" fontAlgn="base">
              <a:lnSpc>
                <a:spcPct val="100000"/>
              </a:lnSpc>
              <a:spcAft>
                <a:spcPct val="0"/>
              </a:spcAft>
            </a:pPr>
            <a:r>
              <a:rPr lang="en-GB" dirty="0">
                <a:solidFill>
                  <a:prstClr val="black"/>
                </a:solidFill>
                <a:latin typeface="Arial" pitchFamily="34" charset="0"/>
                <a:ea typeface="ヒラギノ角ゴ Pro W3" pitchFamily="84" charset="-128"/>
              </a:rPr>
              <a:t>No-one knows. </a:t>
            </a:r>
          </a:p>
          <a:p>
            <a:pPr lvl="0" fontAlgn="base">
              <a:lnSpc>
                <a:spcPct val="100000"/>
              </a:lnSpc>
              <a:spcAft>
                <a:spcPct val="0"/>
              </a:spcAft>
            </a:pPr>
            <a:r>
              <a:rPr lang="en-GB" dirty="0">
                <a:solidFill>
                  <a:prstClr val="black"/>
                </a:solidFill>
                <a:latin typeface="Arial" pitchFamily="34" charset="0"/>
                <a:ea typeface="ヒラギノ角ゴ Pro W3" pitchFamily="84" charset="-128"/>
              </a:rPr>
              <a:t>Lots of possibilities but likely to be a number of factors – not amenable to investigation as such.</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spTree>
    <p:extLst>
      <p:ext uri="{BB962C8B-B14F-4D97-AF65-F5344CB8AC3E}">
        <p14:creationId xmlns:p14="http://schemas.microsoft.com/office/powerpoint/2010/main" val="190406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What do we do?</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7999" y="2088000"/>
            <a:ext cx="10977071"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Not a lot.</a:t>
            </a:r>
          </a:p>
          <a:p>
            <a:pPr lvl="0" fontAlgn="base">
              <a:lnSpc>
                <a:spcPct val="100000"/>
              </a:lnSpc>
              <a:spcAft>
                <a:spcPct val="0"/>
              </a:spcAft>
            </a:pPr>
            <a:r>
              <a:rPr lang="en-GB" dirty="0">
                <a:solidFill>
                  <a:prstClr val="black"/>
                </a:solidFill>
                <a:latin typeface="Arial" pitchFamily="34" charset="0"/>
                <a:ea typeface="ヒラギノ角ゴ Pro W3" pitchFamily="84" charset="-128"/>
              </a:rPr>
              <a:t>No UK comparative observation possible (no control group)</a:t>
            </a:r>
          </a:p>
          <a:p>
            <a:pPr lvl="0" fontAlgn="base">
              <a:lnSpc>
                <a:spcPct val="100000"/>
              </a:lnSpc>
              <a:spcAft>
                <a:spcPct val="0"/>
              </a:spcAft>
            </a:pPr>
            <a:r>
              <a:rPr lang="en-GB" dirty="0">
                <a:solidFill>
                  <a:prstClr val="black"/>
                </a:solidFill>
                <a:latin typeface="Arial" pitchFamily="34" charset="0"/>
                <a:ea typeface="ヒラギノ角ゴ Pro W3" pitchFamily="84" charset="-128"/>
              </a:rPr>
              <a:t>British Orthopaedic Association, Consultant Advisory Book (2014):</a:t>
            </a:r>
          </a:p>
          <a:p>
            <a:pPr marL="682625" lvl="3" indent="-71438" fontAlgn="base">
              <a:lnSpc>
                <a:spcPct val="100000"/>
              </a:lnSpc>
              <a:spcBef>
                <a:spcPts val="600"/>
              </a:spcBef>
              <a:spcAft>
                <a:spcPct val="0"/>
              </a:spcAft>
              <a:buNone/>
            </a:pPr>
            <a:r>
              <a:rPr lang="en-GB" sz="1800" dirty="0">
                <a:solidFill>
                  <a:prstClr val="black"/>
                </a:solidFill>
                <a:latin typeface="Arial" pitchFamily="34" charset="0"/>
                <a:ea typeface="ヒラギノ角ゴ Pro W3" pitchFamily="84" charset="-128"/>
              </a:rPr>
              <a:t>“</a:t>
            </a:r>
            <a:r>
              <a:rPr lang="en-GB" sz="1800" b="1" dirty="0">
                <a:solidFill>
                  <a:prstClr val="black"/>
                </a:solidFill>
                <a:latin typeface="Arial" pitchFamily="34" charset="0"/>
                <a:ea typeface="ヒラギノ角ゴ Pro W3" pitchFamily="84" charset="-128"/>
              </a:rPr>
              <a:t>1.2.7.2 Clean Air and Ventilation Systems</a:t>
            </a:r>
            <a:r>
              <a:rPr lang="en-GB" sz="1800" dirty="0">
                <a:solidFill>
                  <a:prstClr val="black"/>
                </a:solidFill>
                <a:latin typeface="Arial" pitchFamily="34" charset="0"/>
                <a:ea typeface="ヒラギノ角ゴ Pro W3" pitchFamily="84" charset="-128"/>
              </a:rPr>
              <a:t>: Ultraclean air (UCA) vertical laminar flow systems or equivalent are mandatory for joint replacements and major orthopaedic implant surgery”</a:t>
            </a:r>
          </a:p>
          <a:p>
            <a:pPr marL="0" lvl="2" indent="-71438" fontAlgn="base">
              <a:lnSpc>
                <a:spcPct val="100000"/>
              </a:lnSpc>
              <a:spcBef>
                <a:spcPts val="600"/>
              </a:spcBef>
              <a:spcAft>
                <a:spcPct val="0"/>
              </a:spcAft>
              <a:buNone/>
            </a:pPr>
            <a:r>
              <a:rPr lang="en-GB" sz="1800" dirty="0">
                <a:solidFill>
                  <a:prstClr val="black"/>
                </a:solidFill>
                <a:latin typeface="Arial" pitchFamily="34" charset="0"/>
                <a:ea typeface="ヒラギノ角ゴ Pro W3" pitchFamily="84" charset="-128"/>
              </a:rPr>
              <a:t>We can only observe a) what data other countries produce, b) what guidelines arise and c) what UK professional bodies recommend. </a:t>
            </a:r>
          </a:p>
          <a:p>
            <a:pPr lvl="0" fontAlgn="base">
              <a:lnSpc>
                <a:spcPct val="100000"/>
              </a:lnSpc>
              <a:spcAft>
                <a:spcPct val="0"/>
              </a:spcAft>
            </a:pPr>
            <a:endParaRPr lang="en-GB" dirty="0">
              <a:solidFill>
                <a:prstClr val="black"/>
              </a:solidFill>
              <a:latin typeface="Arial" pitchFamily="34" charset="0"/>
              <a:ea typeface="ヒラギノ角ゴ Pro W3" pitchFamily="84" charset="-128"/>
            </a:endParaRP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spTree>
    <p:extLst>
      <p:ext uri="{BB962C8B-B14F-4D97-AF65-F5344CB8AC3E}">
        <p14:creationId xmlns:p14="http://schemas.microsoft.com/office/powerpoint/2010/main" val="15605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Questions?</a:t>
            </a:r>
            <a:endParaRPr lang="en-US" sz="4800" dirty="0"/>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5EB"/>
                </a:solidFill>
                <a:effectLst/>
                <a:uLnTx/>
                <a:uFillTx/>
                <a:latin typeface="3M Circular TT Book"/>
                <a:ea typeface="+mn-ea"/>
                <a:cs typeface="+mn-cs"/>
              </a:rPr>
              <a:t>  </a:t>
            </a:r>
            <a:fld id="{11CAC823-C914-47A8-B1E8-ECC3F565C632}" type="slidenum">
              <a:rPr kumimoji="0" lang="en-US" sz="1800" b="0" i="0" u="none" strike="noStrike" kern="1200" cap="none" spc="0" normalizeH="0" baseline="0" noProof="0" smtClean="0">
                <a:ln>
                  <a:noFill/>
                </a:ln>
                <a:solidFill>
                  <a:srgbClr val="EAE5EB"/>
                </a:solidFill>
                <a:effectLst/>
                <a:uLnTx/>
                <a:uFillTx/>
                <a:latin typeface="3M Circular TT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srgbClr val="EAE5EB"/>
              </a:solidFill>
              <a:effectLst/>
              <a:uLnTx/>
              <a:uFillTx/>
              <a:latin typeface="3M Circular TT Book"/>
              <a:ea typeface="+mn-ea"/>
              <a:cs typeface="+mn-cs"/>
            </a:endParaRPr>
          </a:p>
        </p:txBody>
      </p:sp>
    </p:spTree>
    <p:extLst>
      <p:ext uri="{BB962C8B-B14F-4D97-AF65-F5344CB8AC3E}">
        <p14:creationId xmlns:p14="http://schemas.microsoft.com/office/powerpoint/2010/main" val="204330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a:t>Early theatre ventilation work</a:t>
            </a:r>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8000" y="2088000"/>
            <a:ext cx="8028000"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Shooter RA </a:t>
            </a:r>
            <a:r>
              <a:rPr lang="en-GB" i="1" dirty="0">
                <a:solidFill>
                  <a:prstClr val="black"/>
                </a:solidFill>
                <a:latin typeface="Arial" pitchFamily="34" charset="0"/>
                <a:ea typeface="ヒラギノ角ゴ Pro W3" pitchFamily="84" charset="-128"/>
              </a:rPr>
              <a:t>et al</a:t>
            </a:r>
            <a:r>
              <a:rPr lang="en-GB" dirty="0">
                <a:solidFill>
                  <a:prstClr val="black"/>
                </a:solidFill>
                <a:latin typeface="Arial" pitchFamily="34" charset="0"/>
                <a:ea typeface="ヒラギノ角ゴ Pro W3" pitchFamily="84" charset="-128"/>
              </a:rPr>
              <a:t>. Postoperative wound infection. </a:t>
            </a:r>
            <a:r>
              <a:rPr lang="en-GB" dirty="0" err="1">
                <a:solidFill>
                  <a:prstClr val="black"/>
                </a:solidFill>
                <a:latin typeface="Arial" pitchFamily="34" charset="0"/>
                <a:ea typeface="ヒラギノ角ゴ Pro W3" pitchFamily="84" charset="-128"/>
              </a:rPr>
              <a:t>Surg</a:t>
            </a:r>
            <a:r>
              <a:rPr lang="en-GB" dirty="0">
                <a:solidFill>
                  <a:prstClr val="black"/>
                </a:solidFill>
                <a:latin typeface="Arial" pitchFamily="34" charset="0"/>
                <a:ea typeface="ヒラギノ角ゴ Pro W3" pitchFamily="84" charset="-128"/>
              </a:rPr>
              <a:t> </a:t>
            </a:r>
            <a:r>
              <a:rPr lang="en-GB" dirty="0" err="1">
                <a:solidFill>
                  <a:prstClr val="black"/>
                </a:solidFill>
                <a:latin typeface="Arial" pitchFamily="34" charset="0"/>
                <a:ea typeface="ヒラギノ角ゴ Pro W3" pitchFamily="84" charset="-128"/>
              </a:rPr>
              <a:t>Gynec</a:t>
            </a:r>
            <a:r>
              <a:rPr lang="en-GB" dirty="0">
                <a:solidFill>
                  <a:prstClr val="black"/>
                </a:solidFill>
                <a:latin typeface="Arial" pitchFamily="34" charset="0"/>
                <a:ea typeface="ヒラギノ角ゴ Pro W3" pitchFamily="84" charset="-128"/>
              </a:rPr>
              <a:t> </a:t>
            </a:r>
            <a:r>
              <a:rPr lang="en-GB" dirty="0" err="1">
                <a:solidFill>
                  <a:prstClr val="black"/>
                </a:solidFill>
                <a:latin typeface="Arial" pitchFamily="34" charset="0"/>
                <a:ea typeface="ヒラギノ角ゴ Pro W3" pitchFamily="84" charset="-128"/>
              </a:rPr>
              <a:t>Obstet</a:t>
            </a:r>
            <a:r>
              <a:rPr lang="en-GB" dirty="0">
                <a:solidFill>
                  <a:prstClr val="black"/>
                </a:solidFill>
                <a:latin typeface="Arial" pitchFamily="34" charset="0"/>
                <a:ea typeface="ヒラギノ角ゴ Pro W3" pitchFamily="84" charset="-128"/>
              </a:rPr>
              <a:t> 1956; 103: 257-62.</a:t>
            </a:r>
          </a:p>
          <a:p>
            <a:pPr lvl="0" fontAlgn="base">
              <a:lnSpc>
                <a:spcPct val="100000"/>
              </a:lnSpc>
              <a:spcAft>
                <a:spcPct val="0"/>
              </a:spcAft>
            </a:pPr>
            <a:r>
              <a:rPr lang="en-GB" dirty="0">
                <a:solidFill>
                  <a:prstClr val="black"/>
                </a:solidFill>
                <a:latin typeface="Arial" pitchFamily="34" charset="0"/>
                <a:ea typeface="ヒラギノ角ゴ Pro W3" pitchFamily="84" charset="-128"/>
              </a:rPr>
              <a:t>Contaminated air was being drawn into a theatre from adjacent areas.  When this inward flow was reversed “</a:t>
            </a:r>
            <a:r>
              <a:rPr lang="en-GB" i="1" dirty="0">
                <a:solidFill>
                  <a:prstClr val="black"/>
                </a:solidFill>
                <a:latin typeface="Arial" pitchFamily="34" charset="0"/>
                <a:ea typeface="ヒラギノ角ゴ Pro W3" pitchFamily="84" charset="-128"/>
              </a:rPr>
              <a:t>This was followed by an immediate reduction in the bacteria in the air and by a striking fall in the incidence of wound infections from 37 out of 427 clean operations to 5 out of 532</a:t>
            </a:r>
            <a:r>
              <a:rPr lang="en-GB" dirty="0">
                <a:solidFill>
                  <a:prstClr val="black"/>
                </a:solidFill>
                <a:latin typeface="Arial" pitchFamily="34" charset="0"/>
                <a:ea typeface="ヒラギノ角ゴ Pro W3" pitchFamily="84" charset="-128"/>
              </a:rPr>
              <a:t>”.</a:t>
            </a:r>
          </a:p>
          <a:p>
            <a:pPr lvl="0" fontAlgn="base">
              <a:lnSpc>
                <a:spcPct val="100000"/>
              </a:lnSpc>
              <a:spcAft>
                <a:spcPct val="0"/>
              </a:spcAft>
            </a:pPr>
            <a:r>
              <a:rPr lang="en-GB" dirty="0">
                <a:solidFill>
                  <a:prstClr val="black"/>
                </a:solidFill>
                <a:latin typeface="Arial" pitchFamily="34" charset="0"/>
                <a:ea typeface="ヒラギノ角ゴ Pro W3" pitchFamily="84" charset="-128"/>
              </a:rPr>
              <a:t>There are other, similar papers from that era. </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3</a:t>
            </a:fld>
            <a:endParaRPr lang="en-US" dirty="0"/>
          </a:p>
        </p:txBody>
      </p:sp>
    </p:spTree>
    <p:extLst>
      <p:ext uri="{BB962C8B-B14F-4D97-AF65-F5344CB8AC3E}">
        <p14:creationId xmlns:p14="http://schemas.microsoft.com/office/powerpoint/2010/main" val="21533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Sources of airborne contamination in the theatre</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8000" y="2088000"/>
            <a:ext cx="8028000"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Skin is constantly renewing itself.</a:t>
            </a:r>
          </a:p>
          <a:p>
            <a:pPr lvl="0" fontAlgn="base">
              <a:lnSpc>
                <a:spcPct val="100000"/>
              </a:lnSpc>
              <a:spcAft>
                <a:spcPct val="0"/>
              </a:spcAft>
            </a:pPr>
            <a:r>
              <a:rPr lang="en-GB" dirty="0">
                <a:solidFill>
                  <a:prstClr val="black"/>
                </a:solidFill>
                <a:latin typeface="Arial" pitchFamily="34" charset="0"/>
                <a:ea typeface="ヒラギノ角ゴ Pro W3" pitchFamily="84" charset="-128"/>
              </a:rPr>
              <a:t>Dried, dead skin cells (“</a:t>
            </a:r>
            <a:r>
              <a:rPr lang="en-GB" dirty="0" err="1">
                <a:solidFill>
                  <a:prstClr val="black"/>
                </a:solidFill>
                <a:latin typeface="Arial" pitchFamily="34" charset="0"/>
                <a:ea typeface="ヒラギノ角ゴ Pro W3" pitchFamily="84" charset="-128"/>
              </a:rPr>
              <a:t>squames</a:t>
            </a:r>
            <a:r>
              <a:rPr lang="en-GB" dirty="0">
                <a:solidFill>
                  <a:prstClr val="black"/>
                </a:solidFill>
                <a:latin typeface="Arial" pitchFamily="34" charset="0"/>
                <a:ea typeface="ヒラギノ角ゴ Pro W3" pitchFamily="84" charset="-128"/>
              </a:rPr>
              <a:t>”) will detach themselves from the skin.</a:t>
            </a:r>
          </a:p>
          <a:p>
            <a:pPr lvl="0" fontAlgn="base">
              <a:lnSpc>
                <a:spcPct val="100000"/>
              </a:lnSpc>
              <a:spcAft>
                <a:spcPct val="0"/>
              </a:spcAft>
            </a:pPr>
            <a:r>
              <a:rPr lang="en-GB" dirty="0">
                <a:solidFill>
                  <a:prstClr val="black"/>
                </a:solidFill>
                <a:latin typeface="Arial" pitchFamily="34" charset="0"/>
                <a:ea typeface="ヒラギノ角ゴ Pro W3" pitchFamily="84" charset="-128"/>
              </a:rPr>
              <a:t>These are around 5 – 15 microns (thousandths of a millimetre) and light enough to float through the air</a:t>
            </a:r>
          </a:p>
          <a:p>
            <a:pPr lvl="0" fontAlgn="base">
              <a:lnSpc>
                <a:spcPct val="100000"/>
              </a:lnSpc>
              <a:spcAft>
                <a:spcPct val="0"/>
              </a:spcAft>
            </a:pPr>
            <a:r>
              <a:rPr lang="en-GB" dirty="0">
                <a:solidFill>
                  <a:prstClr val="black"/>
                </a:solidFill>
                <a:latin typeface="Arial" pitchFamily="34" charset="0"/>
                <a:ea typeface="ヒラギノ角ゴ Pro W3" pitchFamily="84" charset="-128"/>
              </a:rPr>
              <a:t>Some of them will carry microcolonies of the bacteria that grow on the skin – range of 1 to 1,000 bacteria per microcolony</a:t>
            </a:r>
          </a:p>
          <a:p>
            <a:pPr lvl="0" fontAlgn="base">
              <a:lnSpc>
                <a:spcPct val="100000"/>
              </a:lnSpc>
              <a:spcAft>
                <a:spcPct val="0"/>
              </a:spcAft>
            </a:pPr>
            <a:r>
              <a:rPr lang="en-GB" b="1" dirty="0">
                <a:solidFill>
                  <a:prstClr val="black"/>
                </a:solidFill>
                <a:latin typeface="Arial" pitchFamily="34" charset="0"/>
                <a:ea typeface="ヒラギノ角ゴ Pro W3" pitchFamily="84" charset="-128"/>
              </a:rPr>
              <a:t>Dispersion from this source depends on the number of people in theatre and their degree of activity.</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4</a:t>
            </a:fld>
            <a:endParaRPr lang="en-US" dirty="0"/>
          </a:p>
        </p:txBody>
      </p:sp>
    </p:spTree>
    <p:extLst>
      <p:ext uri="{BB962C8B-B14F-4D97-AF65-F5344CB8AC3E}">
        <p14:creationId xmlns:p14="http://schemas.microsoft.com/office/powerpoint/2010/main" val="324808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Empty room – 1,000 litres of air</a:t>
            </a:r>
            <a:endParaRPr lang="en-US" dirty="0"/>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5</a:t>
            </a:fld>
            <a:endParaRPr lang="en-US" dirty="0"/>
          </a:p>
        </p:txBody>
      </p:sp>
      <p:pic>
        <p:nvPicPr>
          <p:cNvPr id="7" name="Picture 2">
            <a:extLst>
              <a:ext uri="{FF2B5EF4-FFF2-40B4-BE49-F238E27FC236}">
                <a16:creationId xmlns:a16="http://schemas.microsoft.com/office/drawing/2014/main" xmlns="" id="{853B53B7-4608-4CC2-ADD2-EA6792C5F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57" y="2016072"/>
            <a:ext cx="4775086" cy="459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58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Same, but with me walking by sampler</a:t>
            </a:r>
            <a:endParaRPr lang="en-US" dirty="0"/>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6</a:t>
            </a:fld>
            <a:endParaRPr lang="en-US" dirty="0"/>
          </a:p>
        </p:txBody>
      </p:sp>
      <p:pic>
        <p:nvPicPr>
          <p:cNvPr id="8" name="Picture 2">
            <a:extLst>
              <a:ext uri="{FF2B5EF4-FFF2-40B4-BE49-F238E27FC236}">
                <a16:creationId xmlns:a16="http://schemas.microsoft.com/office/drawing/2014/main" xmlns="" id="{6CE1B5D1-AD50-4507-9B87-AF444FC1F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182" y="2016072"/>
            <a:ext cx="4851635" cy="466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80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7999" y="1368000"/>
            <a:ext cx="10977071" cy="648072"/>
          </a:xfrm>
        </p:spPr>
        <p:txBody>
          <a:bodyPr anchor="t" anchorCtr="0"/>
          <a:lstStyle>
            <a:lvl1pPr>
              <a:defRPr sz="4000" baseline="0">
                <a:solidFill>
                  <a:srgbClr val="00AE9E"/>
                </a:solidFill>
                <a:latin typeface="Arial" pitchFamily="34" charset="0"/>
              </a:defRPr>
            </a:lvl1pPr>
          </a:lstStyle>
          <a:p>
            <a:r>
              <a:rPr lang="en-GB" sz="3600" spc="-150" dirty="0">
                <a:ea typeface="ヒラギノ角ゴ Pro W3" pitchFamily="84" charset="-128"/>
              </a:rPr>
              <a:t>Using that sampler to vacuum my (</a:t>
            </a:r>
            <a:r>
              <a:rPr lang="en-GB" sz="3600" i="1" spc="-150" dirty="0">
                <a:ea typeface="ヒラギノ角ゴ Pro W3" pitchFamily="84" charset="-128"/>
              </a:rPr>
              <a:t>clean on that morning</a:t>
            </a:r>
            <a:r>
              <a:rPr lang="en-GB" sz="3600" spc="-150" dirty="0">
                <a:ea typeface="ヒラギノ角ゴ Pro W3" pitchFamily="84" charset="-128"/>
              </a:rPr>
              <a:t>) clothes</a:t>
            </a:r>
            <a:endParaRPr lang="en-US" dirty="0"/>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7</a:t>
            </a:fld>
            <a:endParaRPr lang="en-US" dirty="0"/>
          </a:p>
        </p:txBody>
      </p:sp>
      <p:pic>
        <p:nvPicPr>
          <p:cNvPr id="7" name="Picture 2">
            <a:extLst>
              <a:ext uri="{FF2B5EF4-FFF2-40B4-BE49-F238E27FC236}">
                <a16:creationId xmlns:a16="http://schemas.microsoft.com/office/drawing/2014/main" xmlns="" id="{DC927360-2329-4DD0-A389-AE51BB511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44" y="2183006"/>
            <a:ext cx="4608512" cy="4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0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pc="-150" dirty="0">
                <a:ea typeface="ヒラギノ角ゴ Pro W3" pitchFamily="84" charset="-128"/>
              </a:rPr>
              <a:t>Purpose of theatre ventilation</a:t>
            </a:r>
            <a:endParaRPr lang="en-US" sz="4800" dirty="0"/>
          </a:p>
        </p:txBody>
      </p:sp>
      <p:sp>
        <p:nvSpPr>
          <p:cNvPr id="5" name="Content Placeholder 2">
            <a:extLst>
              <a:ext uri="{FF2B5EF4-FFF2-40B4-BE49-F238E27FC236}">
                <a16:creationId xmlns:a16="http://schemas.microsoft.com/office/drawing/2014/main" xmlns="" id="{D3262D79-A776-4971-8865-AE466E6F12C4}"/>
              </a:ext>
            </a:extLst>
          </p:cNvPr>
          <p:cNvSpPr txBox="1">
            <a:spLocks/>
          </p:cNvSpPr>
          <p:nvPr/>
        </p:nvSpPr>
        <p:spPr>
          <a:xfrm>
            <a:off x="558000" y="2088000"/>
            <a:ext cx="8028000" cy="4064455"/>
          </a:xfrm>
          <a:prstGeom prst="rect">
            <a:avLst/>
          </a:prstGeom>
        </p:spPr>
        <p:txBody>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lang="en-US" sz="1800" b="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lnSpc>
                <a:spcPct val="100000"/>
              </a:lnSpc>
              <a:spcAft>
                <a:spcPct val="0"/>
              </a:spcAft>
            </a:pPr>
            <a:r>
              <a:rPr lang="en-GB" dirty="0">
                <a:solidFill>
                  <a:prstClr val="black"/>
                </a:solidFill>
                <a:latin typeface="Arial" pitchFamily="34" charset="0"/>
                <a:ea typeface="ヒラギノ角ゴ Pro W3" pitchFamily="84" charset="-128"/>
              </a:rPr>
              <a:t>To prevent bacteria from settling-out in "the wound".</a:t>
            </a:r>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8</a:t>
            </a:fld>
            <a:endParaRPr lang="en-US" dirty="0"/>
          </a:p>
        </p:txBody>
      </p:sp>
    </p:spTree>
    <p:extLst>
      <p:ext uri="{BB962C8B-B14F-4D97-AF65-F5344CB8AC3E}">
        <p14:creationId xmlns:p14="http://schemas.microsoft.com/office/powerpoint/2010/main" val="23949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HE_3268_SML_AW.png">
            <a:extLst>
              <a:ext uri="{FF2B5EF4-FFF2-40B4-BE49-F238E27FC236}">
                <a16:creationId xmlns:a16="http://schemas.microsoft.com/office/drawing/2014/main" xmlns="" id="{7D028777-468B-40E4-8BE9-6169A08782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w="9525">
            <a:noFill/>
            <a:miter lim="800000"/>
            <a:headEnd/>
            <a:tailEnd/>
          </a:ln>
        </p:spPr>
      </p:pic>
      <p:sp>
        <p:nvSpPr>
          <p:cNvPr id="4" name="Title 1">
            <a:extLst>
              <a:ext uri="{FF2B5EF4-FFF2-40B4-BE49-F238E27FC236}">
                <a16:creationId xmlns:a16="http://schemas.microsoft.com/office/drawing/2014/main" xmlns="" id="{228017CD-77B0-4B4D-AB7E-EC2ECF372947}"/>
              </a:ext>
            </a:extLst>
          </p:cNvPr>
          <p:cNvSpPr>
            <a:spLocks noGrp="1"/>
          </p:cNvSpPr>
          <p:nvPr>
            <p:ph type="title"/>
          </p:nvPr>
        </p:nvSpPr>
        <p:spPr>
          <a:xfrm>
            <a:off x="558000" y="1368000"/>
            <a:ext cx="10738532" cy="648072"/>
          </a:xfrm>
        </p:spPr>
        <p:txBody>
          <a:bodyPr anchor="t" anchorCtr="0"/>
          <a:lstStyle>
            <a:lvl1pPr>
              <a:defRPr sz="4000" baseline="0">
                <a:solidFill>
                  <a:srgbClr val="00AE9E"/>
                </a:solidFill>
                <a:latin typeface="Arial" pitchFamily="34" charset="0"/>
              </a:defRPr>
            </a:lvl1pPr>
          </a:lstStyle>
          <a:p>
            <a:r>
              <a:rPr lang="en-GB" sz="3200" spc="-150" dirty="0">
                <a:ea typeface="ヒラギノ角ゴ Pro W3" pitchFamily="84" charset="-128"/>
              </a:rPr>
              <a:t>Pathways of airborne theatre wound contamination</a:t>
            </a:r>
            <a:endParaRPr lang="en-US" sz="4800" dirty="0"/>
          </a:p>
        </p:txBody>
      </p:sp>
      <p:sp>
        <p:nvSpPr>
          <p:cNvPr id="6" name="Slide Number Placeholder 5">
            <a:extLst>
              <a:ext uri="{FF2B5EF4-FFF2-40B4-BE49-F238E27FC236}">
                <a16:creationId xmlns:a16="http://schemas.microsoft.com/office/drawing/2014/main" xmlns="" id="{4D26633E-74DF-4163-BB61-AD910608FCBD}"/>
              </a:ext>
            </a:extLst>
          </p:cNvPr>
          <p:cNvSpPr txBox="1">
            <a:spLocks/>
          </p:cNvSpPr>
          <p:nvPr/>
        </p:nvSpPr>
        <p:spPr>
          <a:xfrm>
            <a:off x="0" y="6308725"/>
            <a:ext cx="12192000" cy="549275"/>
          </a:xfrm>
          <a:prstGeom prst="rect">
            <a:avLst/>
          </a:prstGeom>
          <a:solidFill>
            <a:schemeClr val="bg1"/>
          </a:solidFill>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11CAC823-C914-47A8-B1E8-ECC3F565C632}" type="slidenum">
              <a:rPr lang="en-US" smtClean="0"/>
              <a:pPr/>
              <a:t>9</a:t>
            </a:fld>
            <a:endParaRPr lang="en-US" dirty="0"/>
          </a:p>
        </p:txBody>
      </p:sp>
      <p:pic>
        <p:nvPicPr>
          <p:cNvPr id="7" name="Picture 2">
            <a:extLst>
              <a:ext uri="{FF2B5EF4-FFF2-40B4-BE49-F238E27FC236}">
                <a16:creationId xmlns:a16="http://schemas.microsoft.com/office/drawing/2014/main" xmlns="" id="{1838B6A6-9881-4B89-81ED-50A28BFAA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491" y="2016072"/>
            <a:ext cx="7352413" cy="38895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43930380-639F-4E54-8430-6DEE5BD90416}"/>
              </a:ext>
            </a:extLst>
          </p:cNvPr>
          <p:cNvSpPr txBox="1"/>
          <p:nvPr/>
        </p:nvSpPr>
        <p:spPr>
          <a:xfrm>
            <a:off x="1800225" y="5976512"/>
            <a:ext cx="8496944" cy="646331"/>
          </a:xfrm>
          <a:prstGeom prst="rect">
            <a:avLst/>
          </a:prstGeom>
          <a:noFill/>
        </p:spPr>
        <p:txBody>
          <a:bodyPr wrap="square" rtlCol="0">
            <a:spAutoFit/>
          </a:bodyPr>
          <a:lstStyle/>
          <a:p>
            <a:pPr fontAlgn="base">
              <a:spcBef>
                <a:spcPct val="0"/>
              </a:spcBef>
              <a:spcAft>
                <a:spcPct val="0"/>
              </a:spcAft>
            </a:pPr>
            <a:r>
              <a:rPr lang="en-GB" dirty="0">
                <a:solidFill>
                  <a:prstClr val="black"/>
                </a:solidFill>
                <a:latin typeface="Arial" pitchFamily="84" charset="0"/>
                <a:ea typeface="ヒラギノ角ゴ Pro W3" pitchFamily="84" charset="-128"/>
              </a:rPr>
              <a:t>The majority of airborne bacteria that end-up in a surgical wound usually get there via exposed instruments</a:t>
            </a:r>
          </a:p>
        </p:txBody>
      </p:sp>
    </p:spTree>
    <p:extLst>
      <p:ext uri="{BB962C8B-B14F-4D97-AF65-F5344CB8AC3E}">
        <p14:creationId xmlns:p14="http://schemas.microsoft.com/office/powerpoint/2010/main" val="21001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50209_3M_PPTTemplate_v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1440</Words>
  <Application>Microsoft Office PowerPoint</Application>
  <PresentationFormat>Widescreen</PresentationFormat>
  <Paragraphs>162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3M Circular TT Bold</vt:lpstr>
      <vt:lpstr>3M Circular TT Book</vt:lpstr>
      <vt:lpstr>Arial</vt:lpstr>
      <vt:lpstr>Calibri</vt:lpstr>
      <vt:lpstr>Wingdings</vt:lpstr>
      <vt:lpstr>ヒラギノ角ゴ Pro W3</vt:lpstr>
      <vt:lpstr>150209_3M_PPTTemplate_v7</vt:lpstr>
      <vt:lpstr>PowerPoint Presentation</vt:lpstr>
      <vt:lpstr>Where it all started</vt:lpstr>
      <vt:lpstr>Early theatre ventilation work</vt:lpstr>
      <vt:lpstr>Sources of airborne contamination in the theatre</vt:lpstr>
      <vt:lpstr>Empty room – 1,000 litres of air</vt:lpstr>
      <vt:lpstr>Same, but with me walking by sampler</vt:lpstr>
      <vt:lpstr>Using that sampler to vacuum my (clean on that morning) clothes</vt:lpstr>
      <vt:lpstr>Purpose of theatre ventilation</vt:lpstr>
      <vt:lpstr>Pathways of airborne theatre wound contamination</vt:lpstr>
      <vt:lpstr>Operating theatre ventilation strategy</vt:lpstr>
      <vt:lpstr>The detail – conventional theatre ventilation</vt:lpstr>
      <vt:lpstr>Another strategy: ultraclean ventilation (UCV), aka ‘laminar flow’</vt:lpstr>
      <vt:lpstr>Routine air sampling in theatres?</vt:lpstr>
      <vt:lpstr>Air sampling after building work in theatres</vt:lpstr>
      <vt:lpstr>Time to leave theatre after “infected” case?</vt:lpstr>
      <vt:lpstr>Time to leave theatre after “infected” case?</vt:lpstr>
      <vt:lpstr>Energy saving</vt:lpstr>
      <vt:lpstr>Reminder - UCV</vt:lpstr>
      <vt:lpstr>Instruments and UCV</vt:lpstr>
      <vt:lpstr>Laying up instruments in ultraclean zone</vt:lpstr>
      <vt:lpstr>In the 1970/80s</vt:lpstr>
      <vt:lpstr>Why is nothing straightforward?</vt:lpstr>
      <vt:lpstr>New Zealand</vt:lpstr>
      <vt:lpstr>Germany </vt:lpstr>
      <vt:lpstr>Review and guideline</vt:lpstr>
      <vt:lpstr>What’s going on?</vt:lpstr>
      <vt:lpstr>What do we do?</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OneTogether Conference 2016</dc:title>
  <dc:creator>Sophie Singh</dc:creator>
  <cp:lastModifiedBy>Lucy Wade CW</cp:lastModifiedBy>
  <cp:revision>71</cp:revision>
  <dcterms:created xsi:type="dcterms:W3CDTF">2016-02-29T12:17:28Z</dcterms:created>
  <dcterms:modified xsi:type="dcterms:W3CDTF">2019-01-17T09:36:52Z</dcterms:modified>
</cp:coreProperties>
</file>