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8" r:id="rId2"/>
  </p:sldMasterIdLst>
  <p:notesMasterIdLst>
    <p:notesMasterId r:id="rId27"/>
  </p:notesMasterIdLst>
  <p:handoutMasterIdLst>
    <p:handoutMasterId r:id="rId28"/>
  </p:handoutMasterIdLst>
  <p:sldIdLst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00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GB"/>
              <a:t>Staph. aureus Bacteraemia Run chart - Wolverhampton</a:t>
            </a:r>
          </a:p>
        </c:rich>
      </c:tx>
      <c:layout>
        <c:manualLayout>
          <c:xMode val="edge"/>
          <c:yMode val="edge"/>
          <c:x val="0.15229124661304136"/>
          <c:y val="2.895752895752894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590304123083811"/>
          <c:y val="0.16023166023166022"/>
          <c:w val="0.84501403315971513"/>
          <c:h val="0.6814671814671811"/>
        </c:manualLayout>
      </c:layout>
      <c:lineChart>
        <c:grouping val="standard"/>
        <c:varyColors val="0"/>
        <c:ser>
          <c:idx val="0"/>
          <c:order val="0"/>
          <c:tx>
            <c:strRef>
              <c:f>'MRSA + MSSA run chart'!$A$2</c:f>
              <c:strCache>
                <c:ptCount val="1"/>
                <c:pt idx="0">
                  <c:v>All Staph. aureus Bacteraemias</c:v>
                </c:pt>
              </c:strCache>
            </c:strRef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numRef>
              <c:f>'MRSA + MSSA run chart'!$B$1:$CJ$1</c:f>
              <c:numCache>
                <c:formatCode>mmm\-yy</c:formatCode>
                <c:ptCount val="87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</c:numCache>
            </c:numRef>
          </c:cat>
          <c:val>
            <c:numRef>
              <c:f>'MRSA + MSSA run chart'!$B$2:$CJ$2</c:f>
              <c:numCache>
                <c:formatCode>General</c:formatCode>
                <c:ptCount val="87"/>
                <c:pt idx="0">
                  <c:v>17</c:v>
                </c:pt>
                <c:pt idx="1">
                  <c:v>18</c:v>
                </c:pt>
                <c:pt idx="2">
                  <c:v>13</c:v>
                </c:pt>
                <c:pt idx="3">
                  <c:v>16</c:v>
                </c:pt>
                <c:pt idx="4">
                  <c:v>18</c:v>
                </c:pt>
                <c:pt idx="5">
                  <c:v>14</c:v>
                </c:pt>
                <c:pt idx="6">
                  <c:v>17</c:v>
                </c:pt>
                <c:pt idx="7">
                  <c:v>16</c:v>
                </c:pt>
                <c:pt idx="8">
                  <c:v>15</c:v>
                </c:pt>
                <c:pt idx="9">
                  <c:v>19</c:v>
                </c:pt>
                <c:pt idx="10">
                  <c:v>19</c:v>
                </c:pt>
                <c:pt idx="11">
                  <c:v>26</c:v>
                </c:pt>
                <c:pt idx="12">
                  <c:v>28</c:v>
                </c:pt>
                <c:pt idx="13">
                  <c:v>15</c:v>
                </c:pt>
                <c:pt idx="14">
                  <c:v>19</c:v>
                </c:pt>
                <c:pt idx="15">
                  <c:v>19</c:v>
                </c:pt>
                <c:pt idx="16">
                  <c:v>8</c:v>
                </c:pt>
                <c:pt idx="17">
                  <c:v>20</c:v>
                </c:pt>
                <c:pt idx="18">
                  <c:v>27</c:v>
                </c:pt>
                <c:pt idx="19">
                  <c:v>15</c:v>
                </c:pt>
                <c:pt idx="20">
                  <c:v>20</c:v>
                </c:pt>
                <c:pt idx="21">
                  <c:v>9</c:v>
                </c:pt>
                <c:pt idx="22">
                  <c:v>16</c:v>
                </c:pt>
                <c:pt idx="23">
                  <c:v>6</c:v>
                </c:pt>
                <c:pt idx="24">
                  <c:v>13</c:v>
                </c:pt>
                <c:pt idx="25">
                  <c:v>8</c:v>
                </c:pt>
                <c:pt idx="26">
                  <c:v>6</c:v>
                </c:pt>
                <c:pt idx="27">
                  <c:v>12</c:v>
                </c:pt>
                <c:pt idx="28">
                  <c:v>4</c:v>
                </c:pt>
                <c:pt idx="29">
                  <c:v>9</c:v>
                </c:pt>
                <c:pt idx="30">
                  <c:v>13</c:v>
                </c:pt>
                <c:pt idx="31">
                  <c:v>11</c:v>
                </c:pt>
                <c:pt idx="32">
                  <c:v>10</c:v>
                </c:pt>
                <c:pt idx="33">
                  <c:v>11</c:v>
                </c:pt>
                <c:pt idx="34">
                  <c:v>12</c:v>
                </c:pt>
                <c:pt idx="35">
                  <c:v>10</c:v>
                </c:pt>
                <c:pt idx="36">
                  <c:v>12</c:v>
                </c:pt>
                <c:pt idx="37">
                  <c:v>8</c:v>
                </c:pt>
                <c:pt idx="38">
                  <c:v>5</c:v>
                </c:pt>
                <c:pt idx="39">
                  <c:v>9</c:v>
                </c:pt>
                <c:pt idx="40">
                  <c:v>5</c:v>
                </c:pt>
                <c:pt idx="41">
                  <c:v>7</c:v>
                </c:pt>
                <c:pt idx="42">
                  <c:v>9</c:v>
                </c:pt>
                <c:pt idx="43">
                  <c:v>8</c:v>
                </c:pt>
                <c:pt idx="44">
                  <c:v>3</c:v>
                </c:pt>
                <c:pt idx="45">
                  <c:v>11</c:v>
                </c:pt>
                <c:pt idx="46">
                  <c:v>6</c:v>
                </c:pt>
                <c:pt idx="47">
                  <c:v>9</c:v>
                </c:pt>
                <c:pt idx="48">
                  <c:v>10</c:v>
                </c:pt>
                <c:pt idx="49">
                  <c:v>7</c:v>
                </c:pt>
                <c:pt idx="50">
                  <c:v>8</c:v>
                </c:pt>
                <c:pt idx="51">
                  <c:v>9</c:v>
                </c:pt>
                <c:pt idx="52">
                  <c:v>8</c:v>
                </c:pt>
                <c:pt idx="53">
                  <c:v>6</c:v>
                </c:pt>
                <c:pt idx="54">
                  <c:v>4</c:v>
                </c:pt>
                <c:pt idx="55">
                  <c:v>4</c:v>
                </c:pt>
                <c:pt idx="56">
                  <c:v>2</c:v>
                </c:pt>
                <c:pt idx="57">
                  <c:v>3</c:v>
                </c:pt>
                <c:pt idx="58">
                  <c:v>9</c:v>
                </c:pt>
                <c:pt idx="59">
                  <c:v>8</c:v>
                </c:pt>
                <c:pt idx="60">
                  <c:v>5</c:v>
                </c:pt>
                <c:pt idx="61">
                  <c:v>5</c:v>
                </c:pt>
                <c:pt idx="62">
                  <c:v>6</c:v>
                </c:pt>
                <c:pt idx="63">
                  <c:v>2</c:v>
                </c:pt>
                <c:pt idx="64">
                  <c:v>2</c:v>
                </c:pt>
                <c:pt idx="65">
                  <c:v>9</c:v>
                </c:pt>
                <c:pt idx="66">
                  <c:v>6</c:v>
                </c:pt>
                <c:pt idx="67">
                  <c:v>8</c:v>
                </c:pt>
                <c:pt idx="68">
                  <c:v>10</c:v>
                </c:pt>
                <c:pt idx="69">
                  <c:v>4</c:v>
                </c:pt>
                <c:pt idx="70">
                  <c:v>5</c:v>
                </c:pt>
                <c:pt idx="71">
                  <c:v>6</c:v>
                </c:pt>
                <c:pt idx="72">
                  <c:v>8</c:v>
                </c:pt>
                <c:pt idx="73">
                  <c:v>6</c:v>
                </c:pt>
                <c:pt idx="74">
                  <c:v>6</c:v>
                </c:pt>
                <c:pt idx="75">
                  <c:v>2</c:v>
                </c:pt>
                <c:pt idx="76">
                  <c:v>6</c:v>
                </c:pt>
                <c:pt idx="77">
                  <c:v>2</c:v>
                </c:pt>
                <c:pt idx="78">
                  <c:v>5</c:v>
                </c:pt>
                <c:pt idx="79">
                  <c:v>6</c:v>
                </c:pt>
                <c:pt idx="80">
                  <c:v>5</c:v>
                </c:pt>
                <c:pt idx="81">
                  <c:v>8</c:v>
                </c:pt>
                <c:pt idx="82">
                  <c:v>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EFA-48A3-9BA8-83D626214CFD}"/>
            </c:ext>
          </c:extLst>
        </c:ser>
        <c:ser>
          <c:idx val="1"/>
          <c:order val="1"/>
          <c:tx>
            <c:strRef>
              <c:f>'MRSA + MSSA run chart'!$A$3</c:f>
              <c:strCache>
                <c:ptCount val="1"/>
                <c:pt idx="0">
                  <c:v>Median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'MRSA + MSSA run chart'!$B$1:$CJ$1</c:f>
              <c:numCache>
                <c:formatCode>mmm\-yy</c:formatCode>
                <c:ptCount val="87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</c:numCache>
            </c:numRef>
          </c:cat>
          <c:val>
            <c:numRef>
              <c:f>'MRSA + MSSA run chart'!$B$3:$CJ$3</c:f>
              <c:numCache>
                <c:formatCode>General</c:formatCode>
                <c:ptCount val="87"/>
                <c:pt idx="0">
                  <c:v>18</c:v>
                </c:pt>
                <c:pt idx="1">
                  <c:v>18</c:v>
                </c:pt>
                <c:pt idx="2">
                  <c:v>18</c:v>
                </c:pt>
                <c:pt idx="3">
                  <c:v>18</c:v>
                </c:pt>
                <c:pt idx="4">
                  <c:v>18</c:v>
                </c:pt>
                <c:pt idx="5">
                  <c:v>18</c:v>
                </c:pt>
                <c:pt idx="6">
                  <c:v>18</c:v>
                </c:pt>
                <c:pt idx="7">
                  <c:v>18</c:v>
                </c:pt>
                <c:pt idx="8">
                  <c:v>18</c:v>
                </c:pt>
                <c:pt idx="9">
                  <c:v>18</c:v>
                </c:pt>
                <c:pt idx="10">
                  <c:v>18</c:v>
                </c:pt>
                <c:pt idx="11">
                  <c:v>18</c:v>
                </c:pt>
                <c:pt idx="12">
                  <c:v>18</c:v>
                </c:pt>
                <c:pt idx="13">
                  <c:v>18</c:v>
                </c:pt>
                <c:pt idx="14">
                  <c:v>18</c:v>
                </c:pt>
                <c:pt idx="15">
                  <c:v>18</c:v>
                </c:pt>
                <c:pt idx="16">
                  <c:v>18</c:v>
                </c:pt>
                <c:pt idx="17">
                  <c:v>18</c:v>
                </c:pt>
                <c:pt idx="18">
                  <c:v>18</c:v>
                </c:pt>
                <c:pt idx="19">
                  <c:v>18</c:v>
                </c:pt>
                <c:pt idx="20">
                  <c:v>18</c:v>
                </c:pt>
                <c:pt idx="21">
                  <c:v>10.5</c:v>
                </c:pt>
                <c:pt idx="22">
                  <c:v>10.5</c:v>
                </c:pt>
                <c:pt idx="23">
                  <c:v>10.5</c:v>
                </c:pt>
                <c:pt idx="24">
                  <c:v>10.5</c:v>
                </c:pt>
                <c:pt idx="25">
                  <c:v>10.5</c:v>
                </c:pt>
                <c:pt idx="26">
                  <c:v>10.5</c:v>
                </c:pt>
                <c:pt idx="27">
                  <c:v>10.5</c:v>
                </c:pt>
                <c:pt idx="28">
                  <c:v>10.5</c:v>
                </c:pt>
                <c:pt idx="29">
                  <c:v>10.5</c:v>
                </c:pt>
                <c:pt idx="30">
                  <c:v>10.5</c:v>
                </c:pt>
                <c:pt idx="31">
                  <c:v>10.5</c:v>
                </c:pt>
                <c:pt idx="32">
                  <c:v>10.5</c:v>
                </c:pt>
                <c:pt idx="33">
                  <c:v>10.5</c:v>
                </c:pt>
                <c:pt idx="34">
                  <c:v>10.5</c:v>
                </c:pt>
                <c:pt idx="35">
                  <c:v>10.5</c:v>
                </c:pt>
                <c:pt idx="36">
                  <c:v>10.5</c:v>
                </c:pt>
                <c:pt idx="37">
                  <c:v>6</c:v>
                </c:pt>
                <c:pt idx="38">
                  <c:v>6</c:v>
                </c:pt>
                <c:pt idx="39">
                  <c:v>6</c:v>
                </c:pt>
                <c:pt idx="40">
                  <c:v>6</c:v>
                </c:pt>
                <c:pt idx="41">
                  <c:v>6</c:v>
                </c:pt>
                <c:pt idx="42">
                  <c:v>6</c:v>
                </c:pt>
                <c:pt idx="43">
                  <c:v>6</c:v>
                </c:pt>
                <c:pt idx="44">
                  <c:v>6</c:v>
                </c:pt>
                <c:pt idx="45">
                  <c:v>6</c:v>
                </c:pt>
                <c:pt idx="46">
                  <c:v>6</c:v>
                </c:pt>
                <c:pt idx="47">
                  <c:v>6</c:v>
                </c:pt>
                <c:pt idx="48">
                  <c:v>6</c:v>
                </c:pt>
                <c:pt idx="49">
                  <c:v>6</c:v>
                </c:pt>
                <c:pt idx="50">
                  <c:v>6</c:v>
                </c:pt>
                <c:pt idx="51">
                  <c:v>6</c:v>
                </c:pt>
                <c:pt idx="52">
                  <c:v>6</c:v>
                </c:pt>
                <c:pt idx="53">
                  <c:v>6</c:v>
                </c:pt>
                <c:pt idx="54">
                  <c:v>6</c:v>
                </c:pt>
                <c:pt idx="55">
                  <c:v>6</c:v>
                </c:pt>
                <c:pt idx="56">
                  <c:v>6</c:v>
                </c:pt>
                <c:pt idx="57">
                  <c:v>6</c:v>
                </c:pt>
                <c:pt idx="58">
                  <c:v>6</c:v>
                </c:pt>
                <c:pt idx="59">
                  <c:v>6</c:v>
                </c:pt>
                <c:pt idx="60">
                  <c:v>6</c:v>
                </c:pt>
                <c:pt idx="61">
                  <c:v>6</c:v>
                </c:pt>
                <c:pt idx="62">
                  <c:v>6</c:v>
                </c:pt>
                <c:pt idx="63">
                  <c:v>6</c:v>
                </c:pt>
                <c:pt idx="64">
                  <c:v>6</c:v>
                </c:pt>
                <c:pt idx="65">
                  <c:v>6</c:v>
                </c:pt>
                <c:pt idx="66">
                  <c:v>6</c:v>
                </c:pt>
                <c:pt idx="67">
                  <c:v>6</c:v>
                </c:pt>
                <c:pt idx="68">
                  <c:v>6</c:v>
                </c:pt>
                <c:pt idx="69">
                  <c:v>6</c:v>
                </c:pt>
                <c:pt idx="70">
                  <c:v>6</c:v>
                </c:pt>
                <c:pt idx="71">
                  <c:v>6</c:v>
                </c:pt>
                <c:pt idx="72">
                  <c:v>6</c:v>
                </c:pt>
                <c:pt idx="73">
                  <c:v>6</c:v>
                </c:pt>
                <c:pt idx="74">
                  <c:v>6</c:v>
                </c:pt>
                <c:pt idx="75">
                  <c:v>6</c:v>
                </c:pt>
                <c:pt idx="76">
                  <c:v>6</c:v>
                </c:pt>
                <c:pt idx="77">
                  <c:v>6</c:v>
                </c:pt>
                <c:pt idx="78">
                  <c:v>6</c:v>
                </c:pt>
                <c:pt idx="79">
                  <c:v>6</c:v>
                </c:pt>
                <c:pt idx="80">
                  <c:v>6</c:v>
                </c:pt>
                <c:pt idx="81">
                  <c:v>6</c:v>
                </c:pt>
                <c:pt idx="82">
                  <c:v>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EFA-48A3-9BA8-83D626214C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6076048"/>
        <c:axId val="236076440"/>
      </c:lineChart>
      <c:dateAx>
        <c:axId val="236076048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/>
            </a:pPr>
            <a:endParaRPr lang="en-US"/>
          </a:p>
        </c:txPr>
        <c:crossAx val="236076440"/>
        <c:crosses val="autoZero"/>
        <c:auto val="1"/>
        <c:lblOffset val="100"/>
        <c:baseTimeUnit val="months"/>
        <c:majorUnit val="4"/>
        <c:majorTimeUnit val="months"/>
        <c:minorUnit val="2"/>
        <c:minorTimeUnit val="months"/>
      </c:dateAx>
      <c:valAx>
        <c:axId val="236076440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Number</a:t>
                </a:r>
              </a:p>
            </c:rich>
          </c:tx>
          <c:layout>
            <c:manualLayout>
              <c:xMode val="edge"/>
              <c:yMode val="edge"/>
              <c:x val="3.0997304582210256E-2"/>
              <c:y val="0.4362934362934362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236076048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9514881394542702"/>
          <c:y val="0.17760617760617761"/>
          <c:w val="0.1927225134594025"/>
          <c:h val="0.2876447876447879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GB"/>
              <a:t>New C. difficile Toxin Positives - Monthly - Wolverhampton</a:t>
            </a:r>
          </a:p>
        </c:rich>
      </c:tx>
      <c:layout>
        <c:manualLayout>
          <c:xMode val="edge"/>
          <c:yMode val="edge"/>
          <c:x val="0.12990541946803341"/>
          <c:y val="2.935779816513760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8934028427221175E-2"/>
          <c:y val="0.15737116913986476"/>
          <c:w val="0.8755080209663747"/>
          <c:h val="0.70275229357798163"/>
        </c:manualLayout>
      </c:layout>
      <c:lineChart>
        <c:grouping val="standard"/>
        <c:varyColors val="0"/>
        <c:ser>
          <c:idx val="1"/>
          <c:order val="0"/>
          <c:tx>
            <c:strRef>
              <c:f>'Monthly Run Chart from 2000'!$A$3</c:f>
              <c:strCache>
                <c:ptCount val="1"/>
                <c:pt idx="0">
                  <c:v>Median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'Monthly Run Chart from 2000'!$B$1:$EO$1</c:f>
              <c:numCache>
                <c:formatCode>mmm\-yy</c:formatCode>
                <c:ptCount val="144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</c:numCache>
            </c:numRef>
          </c:cat>
          <c:val>
            <c:numRef>
              <c:f>'Monthly Run Chart from 2000'!$B$3:$EO$3</c:f>
              <c:numCache>
                <c:formatCode>General</c:formatCode>
                <c:ptCount val="144"/>
                <c:pt idx="0">
                  <c:v>13</c:v>
                </c:pt>
                <c:pt idx="1">
                  <c:v>13</c:v>
                </c:pt>
                <c:pt idx="2">
                  <c:v>13</c:v>
                </c:pt>
                <c:pt idx="3">
                  <c:v>13</c:v>
                </c:pt>
                <c:pt idx="4">
                  <c:v>13</c:v>
                </c:pt>
                <c:pt idx="5">
                  <c:v>13</c:v>
                </c:pt>
                <c:pt idx="6">
                  <c:v>13</c:v>
                </c:pt>
                <c:pt idx="7">
                  <c:v>13</c:v>
                </c:pt>
                <c:pt idx="8">
                  <c:v>13</c:v>
                </c:pt>
                <c:pt idx="9">
                  <c:v>13</c:v>
                </c:pt>
                <c:pt idx="10">
                  <c:v>13</c:v>
                </c:pt>
                <c:pt idx="11">
                  <c:v>13</c:v>
                </c:pt>
                <c:pt idx="12">
                  <c:v>13</c:v>
                </c:pt>
                <c:pt idx="13">
                  <c:v>13</c:v>
                </c:pt>
                <c:pt idx="14">
                  <c:v>13</c:v>
                </c:pt>
                <c:pt idx="15">
                  <c:v>13</c:v>
                </c:pt>
                <c:pt idx="16">
                  <c:v>13</c:v>
                </c:pt>
                <c:pt idx="17">
                  <c:v>13</c:v>
                </c:pt>
                <c:pt idx="18">
                  <c:v>13</c:v>
                </c:pt>
                <c:pt idx="19">
                  <c:v>13</c:v>
                </c:pt>
                <c:pt idx="20">
                  <c:v>13</c:v>
                </c:pt>
                <c:pt idx="21">
                  <c:v>13</c:v>
                </c:pt>
                <c:pt idx="22">
                  <c:v>13</c:v>
                </c:pt>
                <c:pt idx="23">
                  <c:v>13</c:v>
                </c:pt>
                <c:pt idx="24">
                  <c:v>13</c:v>
                </c:pt>
                <c:pt idx="25">
                  <c:v>13</c:v>
                </c:pt>
                <c:pt idx="26">
                  <c:v>13</c:v>
                </c:pt>
                <c:pt idx="27">
                  <c:v>13</c:v>
                </c:pt>
                <c:pt idx="28">
                  <c:v>13</c:v>
                </c:pt>
                <c:pt idx="29">
                  <c:v>13</c:v>
                </c:pt>
                <c:pt idx="30">
                  <c:v>13</c:v>
                </c:pt>
                <c:pt idx="31">
                  <c:v>13</c:v>
                </c:pt>
                <c:pt idx="32">
                  <c:v>13</c:v>
                </c:pt>
                <c:pt idx="33">
                  <c:v>13</c:v>
                </c:pt>
                <c:pt idx="34">
                  <c:v>13</c:v>
                </c:pt>
                <c:pt idx="35">
                  <c:v>13</c:v>
                </c:pt>
                <c:pt idx="36">
                  <c:v>13</c:v>
                </c:pt>
                <c:pt idx="37">
                  <c:v>13</c:v>
                </c:pt>
                <c:pt idx="38">
                  <c:v>13</c:v>
                </c:pt>
                <c:pt idx="39">
                  <c:v>13</c:v>
                </c:pt>
                <c:pt idx="40">
                  <c:v>13</c:v>
                </c:pt>
                <c:pt idx="41">
                  <c:v>13</c:v>
                </c:pt>
                <c:pt idx="42">
                  <c:v>13</c:v>
                </c:pt>
                <c:pt idx="43">
                  <c:v>13</c:v>
                </c:pt>
                <c:pt idx="44">
                  <c:v>13</c:v>
                </c:pt>
                <c:pt idx="45">
                  <c:v>13</c:v>
                </c:pt>
                <c:pt idx="46">
                  <c:v>13</c:v>
                </c:pt>
                <c:pt idx="47">
                  <c:v>13</c:v>
                </c:pt>
                <c:pt idx="48">
                  <c:v>13</c:v>
                </c:pt>
                <c:pt idx="49">
                  <c:v>20</c:v>
                </c:pt>
                <c:pt idx="50">
                  <c:v>20</c:v>
                </c:pt>
                <c:pt idx="51">
                  <c:v>20</c:v>
                </c:pt>
                <c:pt idx="52">
                  <c:v>20</c:v>
                </c:pt>
                <c:pt idx="53">
                  <c:v>20</c:v>
                </c:pt>
                <c:pt idx="54">
                  <c:v>20</c:v>
                </c:pt>
                <c:pt idx="55">
                  <c:v>20</c:v>
                </c:pt>
                <c:pt idx="56">
                  <c:v>20</c:v>
                </c:pt>
                <c:pt idx="57">
                  <c:v>37.5</c:v>
                </c:pt>
                <c:pt idx="58">
                  <c:v>37.5</c:v>
                </c:pt>
                <c:pt idx="59">
                  <c:v>37.5</c:v>
                </c:pt>
                <c:pt idx="60">
                  <c:v>37.5</c:v>
                </c:pt>
                <c:pt idx="61">
                  <c:v>37.5</c:v>
                </c:pt>
                <c:pt idx="62">
                  <c:v>37.5</c:v>
                </c:pt>
                <c:pt idx="63">
                  <c:v>37.5</c:v>
                </c:pt>
                <c:pt idx="64">
                  <c:v>37.5</c:v>
                </c:pt>
                <c:pt idx="65">
                  <c:v>37.5</c:v>
                </c:pt>
                <c:pt idx="66">
                  <c:v>37.5</c:v>
                </c:pt>
                <c:pt idx="67">
                  <c:v>37.5</c:v>
                </c:pt>
                <c:pt idx="68">
                  <c:v>37.5</c:v>
                </c:pt>
                <c:pt idx="69">
                  <c:v>37.5</c:v>
                </c:pt>
                <c:pt idx="70">
                  <c:v>37.5</c:v>
                </c:pt>
                <c:pt idx="71">
                  <c:v>37.5</c:v>
                </c:pt>
                <c:pt idx="72">
                  <c:v>37.5</c:v>
                </c:pt>
                <c:pt idx="73">
                  <c:v>37.5</c:v>
                </c:pt>
                <c:pt idx="74">
                  <c:v>37.5</c:v>
                </c:pt>
                <c:pt idx="75">
                  <c:v>37.5</c:v>
                </c:pt>
                <c:pt idx="76">
                  <c:v>37.5</c:v>
                </c:pt>
                <c:pt idx="77">
                  <c:v>37.5</c:v>
                </c:pt>
                <c:pt idx="78">
                  <c:v>37.5</c:v>
                </c:pt>
                <c:pt idx="79">
                  <c:v>37.5</c:v>
                </c:pt>
                <c:pt idx="80">
                  <c:v>37.5</c:v>
                </c:pt>
                <c:pt idx="81">
                  <c:v>37.5</c:v>
                </c:pt>
                <c:pt idx="82">
                  <c:v>37.5</c:v>
                </c:pt>
                <c:pt idx="83">
                  <c:v>20</c:v>
                </c:pt>
                <c:pt idx="84">
                  <c:v>20</c:v>
                </c:pt>
                <c:pt idx="85">
                  <c:v>20</c:v>
                </c:pt>
                <c:pt idx="86">
                  <c:v>20</c:v>
                </c:pt>
                <c:pt idx="87">
                  <c:v>20</c:v>
                </c:pt>
                <c:pt idx="88">
                  <c:v>20</c:v>
                </c:pt>
                <c:pt idx="89">
                  <c:v>20</c:v>
                </c:pt>
                <c:pt idx="90">
                  <c:v>20</c:v>
                </c:pt>
                <c:pt idx="91">
                  <c:v>20</c:v>
                </c:pt>
                <c:pt idx="92">
                  <c:v>20</c:v>
                </c:pt>
                <c:pt idx="93">
                  <c:v>20</c:v>
                </c:pt>
                <c:pt idx="94">
                  <c:v>20</c:v>
                </c:pt>
                <c:pt idx="95">
                  <c:v>20</c:v>
                </c:pt>
                <c:pt idx="96">
                  <c:v>20</c:v>
                </c:pt>
                <c:pt idx="97">
                  <c:v>20</c:v>
                </c:pt>
                <c:pt idx="98">
                  <c:v>20</c:v>
                </c:pt>
                <c:pt idx="99">
                  <c:v>20</c:v>
                </c:pt>
                <c:pt idx="100">
                  <c:v>13</c:v>
                </c:pt>
                <c:pt idx="101">
                  <c:v>13</c:v>
                </c:pt>
                <c:pt idx="102">
                  <c:v>13</c:v>
                </c:pt>
                <c:pt idx="103">
                  <c:v>13</c:v>
                </c:pt>
                <c:pt idx="104">
                  <c:v>13</c:v>
                </c:pt>
                <c:pt idx="105">
                  <c:v>13</c:v>
                </c:pt>
                <c:pt idx="106">
                  <c:v>13</c:v>
                </c:pt>
                <c:pt idx="107">
                  <c:v>13</c:v>
                </c:pt>
                <c:pt idx="108">
                  <c:v>13</c:v>
                </c:pt>
                <c:pt idx="109">
                  <c:v>13</c:v>
                </c:pt>
                <c:pt idx="110">
                  <c:v>13</c:v>
                </c:pt>
                <c:pt idx="111">
                  <c:v>13</c:v>
                </c:pt>
                <c:pt idx="112">
                  <c:v>13</c:v>
                </c:pt>
                <c:pt idx="113">
                  <c:v>13</c:v>
                </c:pt>
                <c:pt idx="114">
                  <c:v>13</c:v>
                </c:pt>
                <c:pt idx="115">
                  <c:v>13</c:v>
                </c:pt>
                <c:pt idx="116">
                  <c:v>13</c:v>
                </c:pt>
                <c:pt idx="117">
                  <c:v>13</c:v>
                </c:pt>
                <c:pt idx="118">
                  <c:v>13</c:v>
                </c:pt>
                <c:pt idx="119">
                  <c:v>13</c:v>
                </c:pt>
                <c:pt idx="120">
                  <c:v>13</c:v>
                </c:pt>
                <c:pt idx="121">
                  <c:v>13</c:v>
                </c:pt>
                <c:pt idx="122">
                  <c:v>13</c:v>
                </c:pt>
                <c:pt idx="123">
                  <c:v>13</c:v>
                </c:pt>
                <c:pt idx="124">
                  <c:v>13</c:v>
                </c:pt>
                <c:pt idx="125">
                  <c:v>13</c:v>
                </c:pt>
                <c:pt idx="126">
                  <c:v>13</c:v>
                </c:pt>
                <c:pt idx="127">
                  <c:v>13</c:v>
                </c:pt>
                <c:pt idx="128">
                  <c:v>13</c:v>
                </c:pt>
                <c:pt idx="129">
                  <c:v>13</c:v>
                </c:pt>
                <c:pt idx="130">
                  <c:v>13</c:v>
                </c:pt>
                <c:pt idx="131">
                  <c:v>13</c:v>
                </c:pt>
                <c:pt idx="132">
                  <c:v>13</c:v>
                </c:pt>
                <c:pt idx="133">
                  <c:v>13</c:v>
                </c:pt>
                <c:pt idx="134">
                  <c:v>13</c:v>
                </c:pt>
                <c:pt idx="135">
                  <c:v>13</c:v>
                </c:pt>
                <c:pt idx="136">
                  <c:v>13</c:v>
                </c:pt>
                <c:pt idx="137">
                  <c:v>13</c:v>
                </c:pt>
                <c:pt idx="138">
                  <c:v>13</c:v>
                </c:pt>
                <c:pt idx="139">
                  <c:v>13</c:v>
                </c:pt>
                <c:pt idx="140">
                  <c:v>13</c:v>
                </c:pt>
                <c:pt idx="141">
                  <c:v>13</c:v>
                </c:pt>
                <c:pt idx="142">
                  <c:v>13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FCF-4F48-B163-270E8BA5F733}"/>
            </c:ext>
          </c:extLst>
        </c:ser>
        <c:ser>
          <c:idx val="0"/>
          <c:order val="1"/>
          <c:tx>
            <c:strRef>
              <c:f>'Monthly Run Chart from 2000'!$A$2</c:f>
              <c:strCache>
                <c:ptCount val="1"/>
                <c:pt idx="0">
                  <c:v>Total</c:v>
                </c:pt>
              </c:strCache>
            </c:strRef>
          </c:tx>
          <c:spPr>
            <a:ln w="22225">
              <a:solidFill>
                <a:srgbClr val="92D050"/>
              </a:solidFill>
              <a:prstDash val="solid"/>
            </a:ln>
          </c:spPr>
          <c:marker>
            <c:symbol val="none"/>
          </c:marker>
          <c:cat>
            <c:numRef>
              <c:f>'Monthly Run Chart from 2000'!$B$1:$EO$1</c:f>
              <c:numCache>
                <c:formatCode>mmm\-yy</c:formatCode>
                <c:ptCount val="144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</c:numCache>
            </c:numRef>
          </c:cat>
          <c:val>
            <c:numRef>
              <c:f>'Monthly Run Chart from 2000'!$B$2:$EO$2</c:f>
              <c:numCache>
                <c:formatCode>General</c:formatCode>
                <c:ptCount val="144"/>
                <c:pt idx="0">
                  <c:v>24</c:v>
                </c:pt>
                <c:pt idx="1">
                  <c:v>18</c:v>
                </c:pt>
                <c:pt idx="2">
                  <c:v>12</c:v>
                </c:pt>
                <c:pt idx="3">
                  <c:v>12</c:v>
                </c:pt>
                <c:pt idx="4">
                  <c:v>11</c:v>
                </c:pt>
                <c:pt idx="5">
                  <c:v>11</c:v>
                </c:pt>
                <c:pt idx="6">
                  <c:v>13</c:v>
                </c:pt>
                <c:pt idx="7">
                  <c:v>10</c:v>
                </c:pt>
                <c:pt idx="8">
                  <c:v>15</c:v>
                </c:pt>
                <c:pt idx="9">
                  <c:v>21</c:v>
                </c:pt>
                <c:pt idx="10">
                  <c:v>9</c:v>
                </c:pt>
                <c:pt idx="11">
                  <c:v>12</c:v>
                </c:pt>
                <c:pt idx="12">
                  <c:v>19</c:v>
                </c:pt>
                <c:pt idx="13">
                  <c:v>11</c:v>
                </c:pt>
                <c:pt idx="14">
                  <c:v>15</c:v>
                </c:pt>
                <c:pt idx="15">
                  <c:v>11</c:v>
                </c:pt>
                <c:pt idx="16">
                  <c:v>13</c:v>
                </c:pt>
                <c:pt idx="17">
                  <c:v>17</c:v>
                </c:pt>
                <c:pt idx="18">
                  <c:v>21</c:v>
                </c:pt>
                <c:pt idx="19">
                  <c:v>10</c:v>
                </c:pt>
                <c:pt idx="20">
                  <c:v>13</c:v>
                </c:pt>
                <c:pt idx="21">
                  <c:v>12</c:v>
                </c:pt>
                <c:pt idx="22">
                  <c:v>11</c:v>
                </c:pt>
                <c:pt idx="23">
                  <c:v>8</c:v>
                </c:pt>
                <c:pt idx="24">
                  <c:v>18</c:v>
                </c:pt>
                <c:pt idx="25">
                  <c:v>15</c:v>
                </c:pt>
                <c:pt idx="26">
                  <c:v>21</c:v>
                </c:pt>
                <c:pt idx="27">
                  <c:v>12</c:v>
                </c:pt>
                <c:pt idx="28">
                  <c:v>16</c:v>
                </c:pt>
                <c:pt idx="29">
                  <c:v>17</c:v>
                </c:pt>
                <c:pt idx="30">
                  <c:v>8</c:v>
                </c:pt>
                <c:pt idx="31">
                  <c:v>10</c:v>
                </c:pt>
                <c:pt idx="32">
                  <c:v>11</c:v>
                </c:pt>
                <c:pt idx="33">
                  <c:v>20</c:v>
                </c:pt>
                <c:pt idx="34">
                  <c:v>11</c:v>
                </c:pt>
                <c:pt idx="35">
                  <c:v>9</c:v>
                </c:pt>
                <c:pt idx="36">
                  <c:v>20</c:v>
                </c:pt>
                <c:pt idx="37">
                  <c:v>12</c:v>
                </c:pt>
                <c:pt idx="38">
                  <c:v>10</c:v>
                </c:pt>
                <c:pt idx="39">
                  <c:v>24</c:v>
                </c:pt>
                <c:pt idx="40">
                  <c:v>27</c:v>
                </c:pt>
                <c:pt idx="41">
                  <c:v>16</c:v>
                </c:pt>
                <c:pt idx="42">
                  <c:v>13</c:v>
                </c:pt>
                <c:pt idx="43">
                  <c:v>9</c:v>
                </c:pt>
                <c:pt idx="44">
                  <c:v>13</c:v>
                </c:pt>
                <c:pt idx="45">
                  <c:v>15</c:v>
                </c:pt>
                <c:pt idx="46">
                  <c:v>11</c:v>
                </c:pt>
                <c:pt idx="47">
                  <c:v>17</c:v>
                </c:pt>
                <c:pt idx="48">
                  <c:v>13</c:v>
                </c:pt>
                <c:pt idx="49">
                  <c:v>14</c:v>
                </c:pt>
                <c:pt idx="50">
                  <c:v>20</c:v>
                </c:pt>
                <c:pt idx="51">
                  <c:v>19</c:v>
                </c:pt>
                <c:pt idx="52">
                  <c:v>24</c:v>
                </c:pt>
                <c:pt idx="53">
                  <c:v>27</c:v>
                </c:pt>
                <c:pt idx="54">
                  <c:v>20</c:v>
                </c:pt>
                <c:pt idx="55">
                  <c:v>25</c:v>
                </c:pt>
                <c:pt idx="56">
                  <c:v>24</c:v>
                </c:pt>
                <c:pt idx="57">
                  <c:v>43</c:v>
                </c:pt>
                <c:pt idx="58">
                  <c:v>46</c:v>
                </c:pt>
                <c:pt idx="59">
                  <c:v>42</c:v>
                </c:pt>
                <c:pt idx="60">
                  <c:v>32</c:v>
                </c:pt>
                <c:pt idx="61">
                  <c:v>27</c:v>
                </c:pt>
                <c:pt idx="62">
                  <c:v>34</c:v>
                </c:pt>
                <c:pt idx="63">
                  <c:v>29</c:v>
                </c:pt>
                <c:pt idx="64">
                  <c:v>31</c:v>
                </c:pt>
                <c:pt idx="65">
                  <c:v>36</c:v>
                </c:pt>
                <c:pt idx="66">
                  <c:v>34</c:v>
                </c:pt>
                <c:pt idx="67">
                  <c:v>39</c:v>
                </c:pt>
                <c:pt idx="68">
                  <c:v>32</c:v>
                </c:pt>
                <c:pt idx="69">
                  <c:v>41</c:v>
                </c:pt>
                <c:pt idx="70">
                  <c:v>46</c:v>
                </c:pt>
                <c:pt idx="71">
                  <c:v>42</c:v>
                </c:pt>
                <c:pt idx="72">
                  <c:v>48</c:v>
                </c:pt>
                <c:pt idx="73">
                  <c:v>33</c:v>
                </c:pt>
                <c:pt idx="74">
                  <c:v>60</c:v>
                </c:pt>
                <c:pt idx="75">
                  <c:v>65</c:v>
                </c:pt>
                <c:pt idx="76">
                  <c:v>62</c:v>
                </c:pt>
                <c:pt idx="77">
                  <c:v>32</c:v>
                </c:pt>
                <c:pt idx="78">
                  <c:v>56</c:v>
                </c:pt>
                <c:pt idx="79">
                  <c:v>33</c:v>
                </c:pt>
                <c:pt idx="80">
                  <c:v>23</c:v>
                </c:pt>
                <c:pt idx="81">
                  <c:v>25</c:v>
                </c:pt>
                <c:pt idx="82">
                  <c:v>41</c:v>
                </c:pt>
                <c:pt idx="83">
                  <c:v>18</c:v>
                </c:pt>
                <c:pt idx="84">
                  <c:v>25</c:v>
                </c:pt>
                <c:pt idx="85">
                  <c:v>21</c:v>
                </c:pt>
                <c:pt idx="86">
                  <c:v>21</c:v>
                </c:pt>
                <c:pt idx="87">
                  <c:v>15</c:v>
                </c:pt>
                <c:pt idx="88">
                  <c:v>23</c:v>
                </c:pt>
                <c:pt idx="89">
                  <c:v>20</c:v>
                </c:pt>
                <c:pt idx="90">
                  <c:v>20</c:v>
                </c:pt>
                <c:pt idx="91">
                  <c:v>17</c:v>
                </c:pt>
                <c:pt idx="92">
                  <c:v>8</c:v>
                </c:pt>
                <c:pt idx="93">
                  <c:v>21</c:v>
                </c:pt>
                <c:pt idx="94">
                  <c:v>19</c:v>
                </c:pt>
                <c:pt idx="95">
                  <c:v>16</c:v>
                </c:pt>
                <c:pt idx="96">
                  <c:v>22</c:v>
                </c:pt>
                <c:pt idx="97">
                  <c:v>29</c:v>
                </c:pt>
                <c:pt idx="98">
                  <c:v>15</c:v>
                </c:pt>
                <c:pt idx="99">
                  <c:v>30</c:v>
                </c:pt>
                <c:pt idx="100">
                  <c:v>14</c:v>
                </c:pt>
                <c:pt idx="101">
                  <c:v>14</c:v>
                </c:pt>
                <c:pt idx="102">
                  <c:v>18</c:v>
                </c:pt>
                <c:pt idx="103">
                  <c:v>13</c:v>
                </c:pt>
                <c:pt idx="104">
                  <c:v>15</c:v>
                </c:pt>
                <c:pt idx="105">
                  <c:v>14</c:v>
                </c:pt>
                <c:pt idx="106">
                  <c:v>7</c:v>
                </c:pt>
                <c:pt idx="107">
                  <c:v>13</c:v>
                </c:pt>
                <c:pt idx="108">
                  <c:v>9</c:v>
                </c:pt>
                <c:pt idx="109">
                  <c:v>9</c:v>
                </c:pt>
                <c:pt idx="110">
                  <c:v>15</c:v>
                </c:pt>
                <c:pt idx="111">
                  <c:v>16</c:v>
                </c:pt>
                <c:pt idx="112">
                  <c:v>13</c:v>
                </c:pt>
                <c:pt idx="113">
                  <c:v>14</c:v>
                </c:pt>
                <c:pt idx="114">
                  <c:v>7</c:v>
                </c:pt>
                <c:pt idx="115">
                  <c:v>11</c:v>
                </c:pt>
                <c:pt idx="116">
                  <c:v>10</c:v>
                </c:pt>
                <c:pt idx="117">
                  <c:v>14</c:v>
                </c:pt>
                <c:pt idx="118">
                  <c:v>7</c:v>
                </c:pt>
                <c:pt idx="119">
                  <c:v>16</c:v>
                </c:pt>
                <c:pt idx="120">
                  <c:v>19</c:v>
                </c:pt>
                <c:pt idx="121">
                  <c:v>12</c:v>
                </c:pt>
                <c:pt idx="122">
                  <c:v>12</c:v>
                </c:pt>
                <c:pt idx="123">
                  <c:v>10</c:v>
                </c:pt>
                <c:pt idx="124">
                  <c:v>6</c:v>
                </c:pt>
                <c:pt idx="125">
                  <c:v>7</c:v>
                </c:pt>
                <c:pt idx="126">
                  <c:v>12</c:v>
                </c:pt>
                <c:pt idx="127">
                  <c:v>9</c:v>
                </c:pt>
                <c:pt idx="128">
                  <c:v>15</c:v>
                </c:pt>
                <c:pt idx="129">
                  <c:v>12</c:v>
                </c:pt>
                <c:pt idx="130">
                  <c:v>9</c:v>
                </c:pt>
                <c:pt idx="131">
                  <c:v>8</c:v>
                </c:pt>
                <c:pt idx="132">
                  <c:v>12</c:v>
                </c:pt>
                <c:pt idx="133">
                  <c:v>24</c:v>
                </c:pt>
                <c:pt idx="134">
                  <c:v>20</c:v>
                </c:pt>
                <c:pt idx="135">
                  <c:v>12</c:v>
                </c:pt>
                <c:pt idx="136">
                  <c:v>19</c:v>
                </c:pt>
                <c:pt idx="137">
                  <c:v>20</c:v>
                </c:pt>
                <c:pt idx="138">
                  <c:v>12</c:v>
                </c:pt>
                <c:pt idx="139">
                  <c:v>26</c:v>
                </c:pt>
                <c:pt idx="140">
                  <c:v>12</c:v>
                </c:pt>
                <c:pt idx="141">
                  <c:v>17</c:v>
                </c:pt>
                <c:pt idx="142">
                  <c:v>15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FCF-4F48-B163-270E8BA5F7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4452600"/>
        <c:axId val="334452992"/>
      </c:lineChart>
      <c:dateAx>
        <c:axId val="334452600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000"/>
            </a:pPr>
            <a:endParaRPr lang="en-US"/>
          </a:p>
        </c:txPr>
        <c:crossAx val="334452992"/>
        <c:crosses val="autoZero"/>
        <c:auto val="1"/>
        <c:lblOffset val="100"/>
        <c:baseTimeUnit val="months"/>
        <c:majorUnit val="3"/>
        <c:majorTimeUnit val="months"/>
        <c:minorUnit val="3"/>
        <c:minorTimeUnit val="months"/>
      </c:dateAx>
      <c:valAx>
        <c:axId val="33445299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Number</a:t>
                </a:r>
              </a:p>
            </c:rich>
          </c:tx>
          <c:layout>
            <c:manualLayout>
              <c:xMode val="edge"/>
              <c:yMode val="edge"/>
              <c:x val="2.165087956698241E-2"/>
              <c:y val="0.4477064220183486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334452600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ysClr val="windowText" lastClr="000000"/>
                </a:solidFill>
              </a:defRPr>
            </a:pPr>
            <a:r>
              <a:rPr lang="en-US">
                <a:solidFill>
                  <a:sysClr val="windowText" lastClr="000000"/>
                </a:solidFill>
              </a:rPr>
              <a:t>Inpatient, Readmission &amp; Post Discharge SSI Rate with 95% Confidence Intervals</a:t>
            </a:r>
          </a:p>
        </c:rich>
      </c:tx>
      <c:overlay val="0"/>
      <c:spPr>
        <a:solidFill>
          <a:sysClr val="window" lastClr="FFFFFF"/>
        </a:solidFill>
      </c:spPr>
    </c:title>
    <c:autoTitleDeleted val="0"/>
    <c:plotArea>
      <c:layout>
        <c:manualLayout>
          <c:layoutTarget val="inner"/>
          <c:xMode val="edge"/>
          <c:yMode val="edge"/>
          <c:x val="7.800718954248366E-2"/>
          <c:y val="0.12777583333333334"/>
          <c:w val="0.8707725966909613"/>
          <c:h val="0.74082777777777775"/>
        </c:manualLayout>
      </c:layout>
      <c:lineChart>
        <c:grouping val="standard"/>
        <c:varyColors val="0"/>
        <c:ser>
          <c:idx val="0"/>
          <c:order val="0"/>
          <c:tx>
            <c:v>Pre Day cases</c:v>
          </c:tx>
          <c:spPr>
            <a:ln w="31750"/>
          </c:spPr>
          <c:marker>
            <c:symbol val="circle"/>
            <c:size val="5"/>
            <c:spPr>
              <a:ln w="15875">
                <a:solidFill>
                  <a:sysClr val="window" lastClr="FFFFFF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'SSI 95% CI'!$Q$8:$Q$77</c:f>
                <c:numCache>
                  <c:formatCode>General</c:formatCode>
                  <c:ptCount val="70"/>
                  <c:pt idx="0">
                    <c:v>2.9101280862456474E-2</c:v>
                  </c:pt>
                  <c:pt idx="1">
                    <c:v>2.4902929941784419E-2</c:v>
                  </c:pt>
                  <c:pt idx="2">
                    <c:v>2.3900803227819567E-2</c:v>
                  </c:pt>
                  <c:pt idx="3">
                    <c:v>2.7557748027817228E-2</c:v>
                  </c:pt>
                  <c:pt idx="4">
                    <c:v>2.2775405959267456E-2</c:v>
                  </c:pt>
                  <c:pt idx="5">
                    <c:v>2.2537317757732885E-2</c:v>
                  </c:pt>
                  <c:pt idx="6">
                    <c:v>2.4751579259393433E-2</c:v>
                  </c:pt>
                  <c:pt idx="7">
                    <c:v>2.1431858525506414E-2</c:v>
                  </c:pt>
                  <c:pt idx="8">
                    <c:v>2.1540946283011279E-2</c:v>
                  </c:pt>
                  <c:pt idx="9">
                    <c:v>2.2584711183455328E-2</c:v>
                  </c:pt>
                  <c:pt idx="10">
                    <c:v>2.0358849620752746E-2</c:v>
                  </c:pt>
                  <c:pt idx="11">
                    <c:v>2.507331817213479E-2</c:v>
                  </c:pt>
                  <c:pt idx="12">
                    <c:v>2.1535075289112957E-2</c:v>
                  </c:pt>
                  <c:pt idx="13">
                    <c:v>2.0812409970894084E-2</c:v>
                  </c:pt>
                  <c:pt idx="14">
                    <c:v>2.1885657351178575E-2</c:v>
                  </c:pt>
                  <c:pt idx="15">
                    <c:v>2.1769493614205354E-2</c:v>
                  </c:pt>
                  <c:pt idx="16">
                    <c:v>1.822275182616067E-2</c:v>
                  </c:pt>
                  <c:pt idx="17">
                    <c:v>2.0565680338174346E-2</c:v>
                  </c:pt>
                  <c:pt idx="18">
                    <c:v>2.1663139662426591E-2</c:v>
                  </c:pt>
                  <c:pt idx="19">
                    <c:v>2.060707277974512E-2</c:v>
                  </c:pt>
                  <c:pt idx="20">
                    <c:v>2.4053221145663606E-2</c:v>
                  </c:pt>
                  <c:pt idx="21">
                    <c:v>2.2846313445970608E-2</c:v>
                  </c:pt>
                  <c:pt idx="22">
                    <c:v>2.0956153567543642E-2</c:v>
                  </c:pt>
                  <c:pt idx="23">
                    <c:v>2.7192679569171707E-2</c:v>
                  </c:pt>
                  <c:pt idx="24">
                    <c:v>2.4800410046622264E-2</c:v>
                  </c:pt>
                  <c:pt idx="25">
                    <c:v>2.4847665269966887E-2</c:v>
                  </c:pt>
                  <c:pt idx="26">
                    <c:v>2.0286510544004641E-2</c:v>
                  </c:pt>
                  <c:pt idx="27">
                    <c:v>2.5329319636643352E-2</c:v>
                  </c:pt>
                  <c:pt idx="28">
                    <c:v>2.273444588482184E-2</c:v>
                  </c:pt>
                  <c:pt idx="29">
                    <c:v>1.639253027864794E-2</c:v>
                  </c:pt>
                  <c:pt idx="30">
                    <c:v>1.7011284235499115E-2</c:v>
                  </c:pt>
                  <c:pt idx="31">
                    <c:v>2.1351425254455089E-2</c:v>
                  </c:pt>
                  <c:pt idx="32">
                    <c:v>2.018444138119669E-2</c:v>
                  </c:pt>
                  <c:pt idx="33">
                    <c:v>2.0145827319564484E-2</c:v>
                  </c:pt>
                  <c:pt idx="34">
                    <c:v>1.7279426798370162E-2</c:v>
                  </c:pt>
                  <c:pt idx="35">
                    <c:v>1.9839990118420713E-2</c:v>
                  </c:pt>
                  <c:pt idx="36">
                    <c:v>1.7964747194362682E-2</c:v>
                  </c:pt>
                  <c:pt idx="37">
                    <c:v>1.7885233451915727E-2</c:v>
                  </c:pt>
                  <c:pt idx="38">
                    <c:v>1.9968108533187812E-2</c:v>
                  </c:pt>
                  <c:pt idx="39">
                    <c:v>1.8589779398225773E-2</c:v>
                  </c:pt>
                  <c:pt idx="40">
                    <c:v>1.0106856174941049E-2</c:v>
                  </c:pt>
                  <c:pt idx="41">
                    <c:v>8.0912393679815758E-3</c:v>
                  </c:pt>
                  <c:pt idx="42">
                    <c:v>6.9703902082819003E-3</c:v>
                  </c:pt>
                  <c:pt idx="43">
                    <c:v>1.9197559462642441E-2</c:v>
                  </c:pt>
                  <c:pt idx="44">
                    <c:v>1.6572336402833152E-2</c:v>
                  </c:pt>
                  <c:pt idx="45">
                    <c:v>1.5260922430013476E-2</c:v>
                  </c:pt>
                  <c:pt idx="46">
                    <c:v>1.8086885079763589E-2</c:v>
                  </c:pt>
                  <c:pt idx="47">
                    <c:v>1.8235222576499191E-2</c:v>
                  </c:pt>
                  <c:pt idx="48">
                    <c:v>1.5329295155122834E-2</c:v>
                  </c:pt>
                  <c:pt idx="49">
                    <c:v>1.4527566875697548E-2</c:v>
                  </c:pt>
                  <c:pt idx="50">
                    <c:v>1.2445515942934924E-2</c:v>
                  </c:pt>
                  <c:pt idx="51">
                    <c:v>1.518522345093011E-2</c:v>
                  </c:pt>
                  <c:pt idx="52">
                    <c:v>1.9555539103421081E-2</c:v>
                  </c:pt>
                  <c:pt idx="53">
                    <c:v>1.5225340953279664E-2</c:v>
                  </c:pt>
                  <c:pt idx="54">
                    <c:v>1.6088163857028374E-2</c:v>
                  </c:pt>
                  <c:pt idx="55">
                    <c:v>1.289223477637229E-2</c:v>
                  </c:pt>
                  <c:pt idx="56">
                    <c:v>1.6280629251573829E-2</c:v>
                  </c:pt>
                  <c:pt idx="57">
                    <c:v>1.5820559938280417E-2</c:v>
                  </c:pt>
                  <c:pt idx="58">
                    <c:v>1.6866191767156889E-2</c:v>
                  </c:pt>
                  <c:pt idx="59">
                    <c:v>1.6137794023134321E-2</c:v>
                  </c:pt>
                  <c:pt idx="60">
                    <c:v>1.869518432869445E-2</c:v>
                  </c:pt>
                  <c:pt idx="61">
                    <c:v>1.5349220667568664E-2</c:v>
                  </c:pt>
                  <c:pt idx="62">
                    <c:v>1.2150920010232331E-2</c:v>
                  </c:pt>
                  <c:pt idx="63">
                    <c:v>1.8030487208229886E-2</c:v>
                  </c:pt>
                  <c:pt idx="64">
                    <c:v>1.7394331528027142E-2</c:v>
                  </c:pt>
                  <c:pt idx="65">
                    <c:v>1.4036600460334739E-2</c:v>
                  </c:pt>
                  <c:pt idx="66">
                    <c:v>1.6668627023292491E-2</c:v>
                  </c:pt>
                  <c:pt idx="67">
                    <c:v>1.4757827410048149E-2</c:v>
                  </c:pt>
                  <c:pt idx="68">
                    <c:v>1.3836814314684667E-2</c:v>
                  </c:pt>
                  <c:pt idx="69">
                    <c:v>1.2720562782604134E-2</c:v>
                  </c:pt>
                </c:numCache>
              </c:numRef>
            </c:plus>
            <c:minus>
              <c:numRef>
                <c:f>'SSI 95% CI'!$P$8:$P$77</c:f>
                <c:numCache>
                  <c:formatCode>General</c:formatCode>
                  <c:ptCount val="70"/>
                  <c:pt idx="0">
                    <c:v>2.3120511884397635E-2</c:v>
                  </c:pt>
                  <c:pt idx="1">
                    <c:v>1.9752184210737336E-2</c:v>
                  </c:pt>
                  <c:pt idx="2">
                    <c:v>1.7687665069350447E-2</c:v>
                  </c:pt>
                  <c:pt idx="3">
                    <c:v>2.0609839134469884E-2</c:v>
                  </c:pt>
                  <c:pt idx="4">
                    <c:v>1.5783892263281578E-2</c:v>
                  </c:pt>
                  <c:pt idx="5">
                    <c:v>1.4864441602502623E-2</c:v>
                  </c:pt>
                  <c:pt idx="6">
                    <c:v>1.7341924882040352E-2</c:v>
                  </c:pt>
                  <c:pt idx="7">
                    <c:v>1.4564605058736975E-2</c:v>
                  </c:pt>
                  <c:pt idx="8">
                    <c:v>1.5245432791961534E-2</c:v>
                  </c:pt>
                  <c:pt idx="9">
                    <c:v>1.5894068932427868E-2</c:v>
                  </c:pt>
                  <c:pt idx="10">
                    <c:v>1.4173915718959994E-2</c:v>
                  </c:pt>
                  <c:pt idx="11">
                    <c:v>1.8187186194376544E-2</c:v>
                  </c:pt>
                  <c:pt idx="12">
                    <c:v>1.5344871138261024E-2</c:v>
                  </c:pt>
                  <c:pt idx="13">
                    <c:v>1.4714294149197879E-2</c:v>
                  </c:pt>
                  <c:pt idx="14">
                    <c:v>1.5497155109175105E-2</c:v>
                  </c:pt>
                  <c:pt idx="15">
                    <c:v>1.4657512918690885E-2</c:v>
                  </c:pt>
                  <c:pt idx="16">
                    <c:v>1.1649011218516279E-2</c:v>
                  </c:pt>
                  <c:pt idx="17">
                    <c:v>1.318856243624527E-2</c:v>
                  </c:pt>
                  <c:pt idx="18">
                    <c:v>1.4861480824634211E-2</c:v>
                  </c:pt>
                  <c:pt idx="19">
                    <c:v>1.3215852831763662E-2</c:v>
                  </c:pt>
                  <c:pt idx="20">
                    <c:v>1.6835429253173446E-2</c:v>
                  </c:pt>
                  <c:pt idx="21">
                    <c:v>1.6516731797795274E-2</c:v>
                  </c:pt>
                  <c:pt idx="22">
                    <c:v>1.4231770961843845E-2</c:v>
                  </c:pt>
                  <c:pt idx="23">
                    <c:v>1.926741880071841E-2</c:v>
                  </c:pt>
                  <c:pt idx="24">
                    <c:v>1.8087222528760841E-2</c:v>
                  </c:pt>
                  <c:pt idx="25">
                    <c:v>1.8122980054703183E-2</c:v>
                  </c:pt>
                  <c:pt idx="26">
                    <c:v>1.2819024310078676E-2</c:v>
                  </c:pt>
                  <c:pt idx="27">
                    <c:v>1.7761769284846199E-2</c:v>
                  </c:pt>
                  <c:pt idx="28">
                    <c:v>1.6118110019462846E-2</c:v>
                  </c:pt>
                  <c:pt idx="29">
                    <c:v>9.571172560891017E-3</c:v>
                  </c:pt>
                  <c:pt idx="30">
                    <c:v>1.0856882923324485E-2</c:v>
                  </c:pt>
                  <c:pt idx="31">
                    <c:v>1.4999338639345904E-2</c:v>
                  </c:pt>
                  <c:pt idx="32">
                    <c:v>1.3818081011583862E-2</c:v>
                  </c:pt>
                  <c:pt idx="33">
                    <c:v>1.4326055145149022E-2</c:v>
                  </c:pt>
                  <c:pt idx="34">
                    <c:v>1.1674806550708329E-2</c:v>
                  </c:pt>
                  <c:pt idx="35">
                    <c:v>1.2879234068362326E-2</c:v>
                  </c:pt>
                  <c:pt idx="36">
                    <c:v>1.2149352451470054E-2</c:v>
                  </c:pt>
                  <c:pt idx="37">
                    <c:v>1.2408242107718341E-2</c:v>
                  </c:pt>
                  <c:pt idx="38">
                    <c:v>1.4100221331461278E-2</c:v>
                  </c:pt>
                  <c:pt idx="39">
                    <c:v>1.1720057061798461E-2</c:v>
                  </c:pt>
                  <c:pt idx="40">
                    <c:v>7.3667997318270263E-3</c:v>
                  </c:pt>
                  <c:pt idx="41">
                    <c:v>5.1038745499290151E-3</c:v>
                  </c:pt>
                  <c:pt idx="42">
                    <c:v>4.1088506778762367E-3</c:v>
                  </c:pt>
                  <c:pt idx="43">
                    <c:v>1.3236722665968766E-2</c:v>
                  </c:pt>
                  <c:pt idx="44">
                    <c:v>1.0710442346000486E-2</c:v>
                  </c:pt>
                  <c:pt idx="45">
                    <c:v>9.7170517279396296E-3</c:v>
                  </c:pt>
                  <c:pt idx="46">
                    <c:v>1.211566901976853E-2</c:v>
                  </c:pt>
                  <c:pt idx="47">
                    <c:v>1.221753486405525E-2</c:v>
                  </c:pt>
                  <c:pt idx="48">
                    <c:v>8.9381632316721579E-3</c:v>
                  </c:pt>
                  <c:pt idx="49">
                    <c:v>8.6460719384115654E-3</c:v>
                  </c:pt>
                  <c:pt idx="50">
                    <c:v>6.6468558221646776E-3</c:v>
                  </c:pt>
                  <c:pt idx="51">
                    <c:v>8.6398651604223942E-3</c:v>
                  </c:pt>
                  <c:pt idx="52">
                    <c:v>1.380072082426655E-2</c:v>
                  </c:pt>
                  <c:pt idx="53">
                    <c:v>8.8763674873500002E-3</c:v>
                  </c:pt>
                  <c:pt idx="54">
                    <c:v>1.0390766344106527E-2</c:v>
                  </c:pt>
                  <c:pt idx="55">
                    <c:v>5.9980258265425719E-3</c:v>
                  </c:pt>
                  <c:pt idx="56">
                    <c:v>1.0380416924173304E-2</c:v>
                  </c:pt>
                  <c:pt idx="57">
                    <c:v>1.021426357077989E-2</c:v>
                  </c:pt>
                  <c:pt idx="58">
                    <c:v>1.0904670022206096E-2</c:v>
                  </c:pt>
                  <c:pt idx="59">
                    <c:v>1.0423515101048799E-2</c:v>
                  </c:pt>
                  <c:pt idx="60">
                    <c:v>1.2533673392413222E-2</c:v>
                  </c:pt>
                  <c:pt idx="61">
                    <c:v>9.3223564333995649E-3</c:v>
                  </c:pt>
                  <c:pt idx="62">
                    <c:v>6.6986697998364896E-3</c:v>
                  </c:pt>
                  <c:pt idx="63">
                    <c:v>1.1181654107739056E-2</c:v>
                  </c:pt>
                  <c:pt idx="64">
                    <c:v>1.1519951425348587E-2</c:v>
                  </c:pt>
                  <c:pt idx="65">
                    <c:v>7.7564481317617048E-3</c:v>
                  </c:pt>
                  <c:pt idx="66">
                    <c:v>1.048193584121514E-2</c:v>
                  </c:pt>
                  <c:pt idx="67">
                    <c:v>9.1127098430182282E-3</c:v>
                  </c:pt>
                  <c:pt idx="68">
                    <c:v>8.533730303217104E-3</c:v>
                  </c:pt>
                  <c:pt idx="69">
                    <c:v>7.0176805390664409E-3</c:v>
                  </c:pt>
                </c:numCache>
              </c:numRef>
            </c:minus>
            <c:spPr>
              <a:ln>
                <a:solidFill>
                  <a:srgbClr val="FF5959"/>
                </a:solidFill>
              </a:ln>
            </c:spPr>
          </c:errBars>
          <c:cat>
            <c:numRef>
              <c:f>'SSI 95% CI'!$B$8:$B$77</c:f>
              <c:numCache>
                <c:formatCode>mmm\ yyyy</c:formatCode>
                <c:ptCount val="70"/>
                <c:pt idx="0">
                  <c:v>41153</c:v>
                </c:pt>
                <c:pt idx="1">
                  <c:v>41183</c:v>
                </c:pt>
                <c:pt idx="2">
                  <c:v>41214</c:v>
                </c:pt>
                <c:pt idx="3">
                  <c:v>41244</c:v>
                </c:pt>
                <c:pt idx="4">
                  <c:v>41275</c:v>
                </c:pt>
                <c:pt idx="5">
                  <c:v>41306</c:v>
                </c:pt>
                <c:pt idx="6">
                  <c:v>41334</c:v>
                </c:pt>
                <c:pt idx="7">
                  <c:v>41365</c:v>
                </c:pt>
                <c:pt idx="8">
                  <c:v>41395</c:v>
                </c:pt>
                <c:pt idx="9">
                  <c:v>41426</c:v>
                </c:pt>
                <c:pt idx="10">
                  <c:v>41456</c:v>
                </c:pt>
                <c:pt idx="11">
                  <c:v>41487</c:v>
                </c:pt>
                <c:pt idx="12">
                  <c:v>41518</c:v>
                </c:pt>
                <c:pt idx="13">
                  <c:v>41548</c:v>
                </c:pt>
                <c:pt idx="14">
                  <c:v>41579</c:v>
                </c:pt>
                <c:pt idx="15">
                  <c:v>41609</c:v>
                </c:pt>
                <c:pt idx="16">
                  <c:v>41640</c:v>
                </c:pt>
                <c:pt idx="17">
                  <c:v>41671</c:v>
                </c:pt>
                <c:pt idx="18">
                  <c:v>41699</c:v>
                </c:pt>
                <c:pt idx="19">
                  <c:v>41730</c:v>
                </c:pt>
                <c:pt idx="20">
                  <c:v>41760</c:v>
                </c:pt>
                <c:pt idx="21">
                  <c:v>41791</c:v>
                </c:pt>
                <c:pt idx="22">
                  <c:v>41821</c:v>
                </c:pt>
                <c:pt idx="23">
                  <c:v>41852</c:v>
                </c:pt>
                <c:pt idx="24">
                  <c:v>41883</c:v>
                </c:pt>
                <c:pt idx="25">
                  <c:v>41913</c:v>
                </c:pt>
                <c:pt idx="26">
                  <c:v>41944</c:v>
                </c:pt>
                <c:pt idx="27">
                  <c:v>41974</c:v>
                </c:pt>
                <c:pt idx="28">
                  <c:v>42005</c:v>
                </c:pt>
                <c:pt idx="29">
                  <c:v>42036</c:v>
                </c:pt>
                <c:pt idx="30">
                  <c:v>42064</c:v>
                </c:pt>
                <c:pt idx="31">
                  <c:v>42095</c:v>
                </c:pt>
                <c:pt idx="32">
                  <c:v>42125</c:v>
                </c:pt>
                <c:pt idx="33">
                  <c:v>42156</c:v>
                </c:pt>
                <c:pt idx="34">
                  <c:v>42186</c:v>
                </c:pt>
                <c:pt idx="35">
                  <c:v>42217</c:v>
                </c:pt>
                <c:pt idx="36">
                  <c:v>42248</c:v>
                </c:pt>
                <c:pt idx="37">
                  <c:v>42278</c:v>
                </c:pt>
                <c:pt idx="38">
                  <c:v>42309</c:v>
                </c:pt>
                <c:pt idx="39">
                  <c:v>42339</c:v>
                </c:pt>
                <c:pt idx="40">
                  <c:v>42370</c:v>
                </c:pt>
                <c:pt idx="41">
                  <c:v>42401</c:v>
                </c:pt>
                <c:pt idx="42">
                  <c:v>42430</c:v>
                </c:pt>
                <c:pt idx="43">
                  <c:v>42461</c:v>
                </c:pt>
                <c:pt idx="44">
                  <c:v>42491</c:v>
                </c:pt>
                <c:pt idx="45">
                  <c:v>42522</c:v>
                </c:pt>
                <c:pt idx="46">
                  <c:v>42552</c:v>
                </c:pt>
                <c:pt idx="47">
                  <c:v>42583</c:v>
                </c:pt>
                <c:pt idx="48">
                  <c:v>42614</c:v>
                </c:pt>
                <c:pt idx="49">
                  <c:v>42644</c:v>
                </c:pt>
                <c:pt idx="50">
                  <c:v>42675</c:v>
                </c:pt>
                <c:pt idx="51">
                  <c:v>42705</c:v>
                </c:pt>
                <c:pt idx="52">
                  <c:v>42736</c:v>
                </c:pt>
                <c:pt idx="53">
                  <c:v>42767</c:v>
                </c:pt>
                <c:pt idx="54">
                  <c:v>42795</c:v>
                </c:pt>
                <c:pt idx="55">
                  <c:v>42826</c:v>
                </c:pt>
                <c:pt idx="56">
                  <c:v>42856</c:v>
                </c:pt>
                <c:pt idx="57">
                  <c:v>42887</c:v>
                </c:pt>
                <c:pt idx="58">
                  <c:v>42917</c:v>
                </c:pt>
                <c:pt idx="59">
                  <c:v>42948</c:v>
                </c:pt>
                <c:pt idx="60">
                  <c:v>42979</c:v>
                </c:pt>
                <c:pt idx="61">
                  <c:v>43009</c:v>
                </c:pt>
                <c:pt idx="62">
                  <c:v>43040</c:v>
                </c:pt>
                <c:pt idx="63">
                  <c:v>43070</c:v>
                </c:pt>
                <c:pt idx="64">
                  <c:v>43101</c:v>
                </c:pt>
                <c:pt idx="65">
                  <c:v>43132</c:v>
                </c:pt>
                <c:pt idx="66">
                  <c:v>43160</c:v>
                </c:pt>
                <c:pt idx="67">
                  <c:v>43191</c:v>
                </c:pt>
                <c:pt idx="68">
                  <c:v>43221</c:v>
                </c:pt>
                <c:pt idx="69">
                  <c:v>43252</c:v>
                </c:pt>
              </c:numCache>
            </c:numRef>
          </c:cat>
          <c:val>
            <c:numRef>
              <c:f>'SSI 95% CI'!$L$8:$L$77</c:f>
              <c:numCache>
                <c:formatCode>0.0%</c:formatCode>
                <c:ptCount val="70"/>
                <c:pt idx="0">
                  <c:v>0.1</c:v>
                </c:pt>
                <c:pt idx="1">
                  <c:v>8.6460032626427402E-2</c:v>
                </c:pt>
                <c:pt idx="2">
                  <c:v>6.3432835820895525E-2</c:v>
                </c:pt>
                <c:pt idx="3">
                  <c:v>7.5107296137339061E-2</c:v>
                </c:pt>
                <c:pt idx="4">
                  <c:v>4.878048780487805E-2</c:v>
                </c:pt>
                <c:pt idx="5">
                  <c:v>4.1758241758241756E-2</c:v>
                </c:pt>
                <c:pt idx="6">
                  <c:v>5.458515283842795E-2</c:v>
                </c:pt>
                <c:pt idx="7">
                  <c:v>4.3392504930966469E-2</c:v>
                </c:pt>
                <c:pt idx="8">
                  <c:v>4.9450549450549448E-2</c:v>
                </c:pt>
                <c:pt idx="9">
                  <c:v>5.078125E-2</c:v>
                </c:pt>
                <c:pt idx="10">
                  <c:v>4.4483985765124558E-2</c:v>
                </c:pt>
                <c:pt idx="11">
                  <c:v>6.1855670103092786E-2</c:v>
                </c:pt>
                <c:pt idx="12">
                  <c:v>5.0541516245487361E-2</c:v>
                </c:pt>
                <c:pt idx="13">
                  <c:v>4.7703180212014133E-2</c:v>
                </c:pt>
                <c:pt idx="14">
                  <c:v>5.027932960893855E-2</c:v>
                </c:pt>
                <c:pt idx="15">
                  <c:v>4.2857142857142858E-2</c:v>
                </c:pt>
                <c:pt idx="16">
                  <c:v>3.125E-2</c:v>
                </c:pt>
                <c:pt idx="17">
                  <c:v>3.5416666666666666E-2</c:v>
                </c:pt>
                <c:pt idx="18">
                  <c:v>4.5098039215686274E-2</c:v>
                </c:pt>
                <c:pt idx="19">
                  <c:v>3.5490605427974949E-2</c:v>
                </c:pt>
                <c:pt idx="20">
                  <c:v>5.2966101694915252E-2</c:v>
                </c:pt>
                <c:pt idx="21">
                  <c:v>5.6074766355140186E-2</c:v>
                </c:pt>
                <c:pt idx="22">
                  <c:v>4.238921001926782E-2</c:v>
                </c:pt>
                <c:pt idx="23">
                  <c:v>6.1757719714964368E-2</c:v>
                </c:pt>
                <c:pt idx="24">
                  <c:v>6.2374245472837021E-2</c:v>
                </c:pt>
                <c:pt idx="25">
                  <c:v>6.25E-2</c:v>
                </c:pt>
                <c:pt idx="26">
                  <c:v>3.3613445378151259E-2</c:v>
                </c:pt>
                <c:pt idx="27">
                  <c:v>5.5928411633109618E-2</c:v>
                </c:pt>
                <c:pt idx="28">
                  <c:v>5.232558139534884E-2</c:v>
                </c:pt>
                <c:pt idx="29">
                  <c:v>2.247191011235955E-2</c:v>
                </c:pt>
                <c:pt idx="30">
                  <c:v>2.9109589041095889E-2</c:v>
                </c:pt>
                <c:pt idx="31">
                  <c:v>4.7882136279926338E-2</c:v>
                </c:pt>
                <c:pt idx="32">
                  <c:v>4.1894353369763208E-2</c:v>
                </c:pt>
                <c:pt idx="33">
                  <c:v>4.7138047138047139E-2</c:v>
                </c:pt>
                <c:pt idx="34">
                  <c:v>3.4700315457413249E-2</c:v>
                </c:pt>
                <c:pt idx="35">
                  <c:v>3.536345776031434E-2</c:v>
                </c:pt>
                <c:pt idx="36">
                  <c:v>3.6124794745484398E-2</c:v>
                </c:pt>
                <c:pt idx="37">
                  <c:v>3.8880248833592534E-2</c:v>
                </c:pt>
                <c:pt idx="38">
                  <c:v>4.5685279187817257E-2</c:v>
                </c:pt>
                <c:pt idx="39">
                  <c:v>3.0710172744721688E-2</c:v>
                </c:pt>
                <c:pt idx="40">
                  <c:v>2.6435045317220542E-2</c:v>
                </c:pt>
                <c:pt idx="41">
                  <c:v>1.3632718524458701E-2</c:v>
                </c:pt>
                <c:pt idx="42">
                  <c:v>9.9085365853658538E-3</c:v>
                </c:pt>
                <c:pt idx="43">
                  <c:v>4.0816326530612242E-2</c:v>
                </c:pt>
                <c:pt idx="44">
                  <c:v>2.936378466557912E-2</c:v>
                </c:pt>
                <c:pt idx="45">
                  <c:v>2.6033690658499236E-2</c:v>
                </c:pt>
                <c:pt idx="46">
                  <c:v>3.5353535353535352E-2</c:v>
                </c:pt>
                <c:pt idx="47">
                  <c:v>3.5653650254668934E-2</c:v>
                </c:pt>
                <c:pt idx="48">
                  <c:v>2.097902097902098E-2</c:v>
                </c:pt>
                <c:pt idx="49">
                  <c:v>2.0900321543408359E-2</c:v>
                </c:pt>
                <c:pt idx="50">
                  <c:v>1.40625E-2</c:v>
                </c:pt>
                <c:pt idx="51">
                  <c:v>1.9642857142857142E-2</c:v>
                </c:pt>
                <c:pt idx="52">
                  <c:v>4.4701986754966887E-2</c:v>
                </c:pt>
                <c:pt idx="53">
                  <c:v>2.0833333333333332E-2</c:v>
                </c:pt>
                <c:pt idx="54">
                  <c:v>2.8481012658227847E-2</c:v>
                </c:pt>
                <c:pt idx="55">
                  <c:v>1.1090573012939002E-2</c:v>
                </c:pt>
                <c:pt idx="56">
                  <c:v>2.7823240589198037E-2</c:v>
                </c:pt>
                <c:pt idx="57">
                  <c:v>2.7993779160186624E-2</c:v>
                </c:pt>
                <c:pt idx="58">
                  <c:v>2.9900332225913623E-2</c:v>
                </c:pt>
                <c:pt idx="59">
                  <c:v>2.8571428571428571E-2</c:v>
                </c:pt>
                <c:pt idx="60">
                  <c:v>3.6585365853658534E-2</c:v>
                </c:pt>
                <c:pt idx="61">
                  <c:v>2.3178807947019868E-2</c:v>
                </c:pt>
                <c:pt idx="62">
                  <c:v>1.4705882352941176E-2</c:v>
                </c:pt>
                <c:pt idx="63">
                  <c:v>2.8571428571428571E-2</c:v>
                </c:pt>
                <c:pt idx="64">
                  <c:v>3.2948929159802305E-2</c:v>
                </c:pt>
                <c:pt idx="65">
                  <c:v>1.7035775127768313E-2</c:v>
                </c:pt>
                <c:pt idx="66">
                  <c:v>2.7444253859348199E-2</c:v>
                </c:pt>
                <c:pt idx="67">
                  <c:v>2.3255813953488372E-2</c:v>
                </c:pt>
                <c:pt idx="68">
                  <c:v>2.1770682148040638E-2</c:v>
                </c:pt>
                <c:pt idx="69">
                  <c:v>1.5408320493066256E-2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394-4EE0-8F50-385B0279D7B2}"/>
            </c:ext>
          </c:extLst>
        </c:ser>
        <c:ser>
          <c:idx val="1"/>
          <c:order val="1"/>
          <c:tx>
            <c:v>Inc. Day cases</c:v>
          </c:tx>
          <c:marker>
            <c:symbol val="circle"/>
            <c:size val="5"/>
            <c:spPr>
              <a:ln>
                <a:solidFill>
                  <a:sysClr val="window" lastClr="FFFFFF"/>
                </a:solidFill>
              </a:ln>
            </c:spPr>
          </c:marker>
          <c:cat>
            <c:numRef>
              <c:f>'SSI 95% CI'!$B$8:$B$77</c:f>
              <c:numCache>
                <c:formatCode>mmm\ yyyy</c:formatCode>
                <c:ptCount val="70"/>
                <c:pt idx="0">
                  <c:v>41153</c:v>
                </c:pt>
                <c:pt idx="1">
                  <c:v>41183</c:v>
                </c:pt>
                <c:pt idx="2">
                  <c:v>41214</c:v>
                </c:pt>
                <c:pt idx="3">
                  <c:v>41244</c:v>
                </c:pt>
                <c:pt idx="4">
                  <c:v>41275</c:v>
                </c:pt>
                <c:pt idx="5">
                  <c:v>41306</c:v>
                </c:pt>
                <c:pt idx="6">
                  <c:v>41334</c:v>
                </c:pt>
                <c:pt idx="7">
                  <c:v>41365</c:v>
                </c:pt>
                <c:pt idx="8">
                  <c:v>41395</c:v>
                </c:pt>
                <c:pt idx="9">
                  <c:v>41426</c:v>
                </c:pt>
                <c:pt idx="10">
                  <c:v>41456</c:v>
                </c:pt>
                <c:pt idx="11">
                  <c:v>41487</c:v>
                </c:pt>
                <c:pt idx="12">
                  <c:v>41518</c:v>
                </c:pt>
                <c:pt idx="13">
                  <c:v>41548</c:v>
                </c:pt>
                <c:pt idx="14">
                  <c:v>41579</c:v>
                </c:pt>
                <c:pt idx="15">
                  <c:v>41609</c:v>
                </c:pt>
                <c:pt idx="16">
                  <c:v>41640</c:v>
                </c:pt>
                <c:pt idx="17">
                  <c:v>41671</c:v>
                </c:pt>
                <c:pt idx="18">
                  <c:v>41699</c:v>
                </c:pt>
                <c:pt idx="19">
                  <c:v>41730</c:v>
                </c:pt>
                <c:pt idx="20">
                  <c:v>41760</c:v>
                </c:pt>
                <c:pt idx="21">
                  <c:v>41791</c:v>
                </c:pt>
                <c:pt idx="22">
                  <c:v>41821</c:v>
                </c:pt>
                <c:pt idx="23">
                  <c:v>41852</c:v>
                </c:pt>
                <c:pt idx="24">
                  <c:v>41883</c:v>
                </c:pt>
                <c:pt idx="25">
                  <c:v>41913</c:v>
                </c:pt>
                <c:pt idx="26">
                  <c:v>41944</c:v>
                </c:pt>
                <c:pt idx="27">
                  <c:v>41974</c:v>
                </c:pt>
                <c:pt idx="28">
                  <c:v>42005</c:v>
                </c:pt>
                <c:pt idx="29">
                  <c:v>42036</c:v>
                </c:pt>
                <c:pt idx="30">
                  <c:v>42064</c:v>
                </c:pt>
                <c:pt idx="31">
                  <c:v>42095</c:v>
                </c:pt>
                <c:pt idx="32">
                  <c:v>42125</c:v>
                </c:pt>
                <c:pt idx="33">
                  <c:v>42156</c:v>
                </c:pt>
                <c:pt idx="34">
                  <c:v>42186</c:v>
                </c:pt>
                <c:pt idx="35">
                  <c:v>42217</c:v>
                </c:pt>
                <c:pt idx="36">
                  <c:v>42248</c:v>
                </c:pt>
                <c:pt idx="37">
                  <c:v>42278</c:v>
                </c:pt>
                <c:pt idx="38">
                  <c:v>42309</c:v>
                </c:pt>
                <c:pt idx="39">
                  <c:v>42339</c:v>
                </c:pt>
                <c:pt idx="40">
                  <c:v>42370</c:v>
                </c:pt>
                <c:pt idx="41">
                  <c:v>42401</c:v>
                </c:pt>
                <c:pt idx="42">
                  <c:v>42430</c:v>
                </c:pt>
                <c:pt idx="43">
                  <c:v>42461</c:v>
                </c:pt>
                <c:pt idx="44">
                  <c:v>42491</c:v>
                </c:pt>
                <c:pt idx="45">
                  <c:v>42522</c:v>
                </c:pt>
                <c:pt idx="46">
                  <c:v>42552</c:v>
                </c:pt>
                <c:pt idx="47">
                  <c:v>42583</c:v>
                </c:pt>
                <c:pt idx="48">
                  <c:v>42614</c:v>
                </c:pt>
                <c:pt idx="49">
                  <c:v>42644</c:v>
                </c:pt>
                <c:pt idx="50">
                  <c:v>42675</c:v>
                </c:pt>
                <c:pt idx="51">
                  <c:v>42705</c:v>
                </c:pt>
                <c:pt idx="52">
                  <c:v>42736</c:v>
                </c:pt>
                <c:pt idx="53">
                  <c:v>42767</c:v>
                </c:pt>
                <c:pt idx="54">
                  <c:v>42795</c:v>
                </c:pt>
                <c:pt idx="55">
                  <c:v>42826</c:v>
                </c:pt>
                <c:pt idx="56">
                  <c:v>42856</c:v>
                </c:pt>
                <c:pt idx="57">
                  <c:v>42887</c:v>
                </c:pt>
                <c:pt idx="58">
                  <c:v>42917</c:v>
                </c:pt>
                <c:pt idx="59">
                  <c:v>42948</c:v>
                </c:pt>
                <c:pt idx="60">
                  <c:v>42979</c:v>
                </c:pt>
                <c:pt idx="61">
                  <c:v>43009</c:v>
                </c:pt>
                <c:pt idx="62">
                  <c:v>43040</c:v>
                </c:pt>
                <c:pt idx="63">
                  <c:v>43070</c:v>
                </c:pt>
                <c:pt idx="64">
                  <c:v>43101</c:v>
                </c:pt>
                <c:pt idx="65">
                  <c:v>43132</c:v>
                </c:pt>
                <c:pt idx="66">
                  <c:v>43160</c:v>
                </c:pt>
                <c:pt idx="67">
                  <c:v>43191</c:v>
                </c:pt>
                <c:pt idx="68">
                  <c:v>43221</c:v>
                </c:pt>
                <c:pt idx="69">
                  <c:v>43252</c:v>
                </c:pt>
              </c:numCache>
            </c:numRef>
          </c:cat>
          <c:val>
            <c:numRef>
              <c:f>'SSI 95% CI'!$AD$8:$AD$77</c:f>
              <c:numCache>
                <c:formatCode>General</c:formatCode>
                <c:ptCount val="70"/>
                <c:pt idx="43" formatCode="0.0%">
                  <c:v>2.7245206861755803E-2</c:v>
                </c:pt>
                <c:pt idx="44" formatCode="0.0%">
                  <c:v>2.1897810218978103E-2</c:v>
                </c:pt>
                <c:pt idx="45" formatCode="0.0%">
                  <c:v>1.7985611510791366E-2</c:v>
                </c:pt>
                <c:pt idx="46" formatCode="0.0%">
                  <c:v>2.5738798856053385E-2</c:v>
                </c:pt>
                <c:pt idx="47" formatCode="0.0%">
                  <c:v>2.3350253807106598E-2</c:v>
                </c:pt>
                <c:pt idx="48" formatCode="0.0%">
                  <c:v>1.3513513513513514E-2</c:v>
                </c:pt>
                <c:pt idx="49" formatCode="0.0%">
                  <c:v>1.5984015984015984E-2</c:v>
                </c:pt>
                <c:pt idx="50" formatCode="0.0%">
                  <c:v>1.1764705882352941E-2</c:v>
                </c:pt>
                <c:pt idx="51" formatCode="0.0%">
                  <c:v>1.4084507042253521E-2</c:v>
                </c:pt>
                <c:pt idx="52" formatCode="0.0%">
                  <c:v>2.8063610851262862E-2</c:v>
                </c:pt>
                <c:pt idx="53" formatCode="0.0%">
                  <c:v>1.5080113100848256E-2</c:v>
                </c:pt>
                <c:pt idx="54" formatCode="0.0%">
                  <c:v>2.0426287744227355E-2</c:v>
                </c:pt>
                <c:pt idx="55" formatCode="0.0%">
                  <c:v>1.0055865921787709E-2</c:v>
                </c:pt>
                <c:pt idx="56" formatCode="0.0%">
                  <c:v>2.2160664819944598E-2</c:v>
                </c:pt>
                <c:pt idx="57" formatCode="0.0%">
                  <c:v>1.7761989342806393E-2</c:v>
                </c:pt>
                <c:pt idx="58" formatCode="0.0%">
                  <c:v>1.8164435946462717E-2</c:v>
                </c:pt>
                <c:pt idx="59" formatCode="0.0%">
                  <c:v>1.6918967052537846E-2</c:v>
                </c:pt>
                <c:pt idx="65" formatCode="0.0%">
                  <c:v>1.1707317073170732E-2</c:v>
                </c:pt>
                <c:pt idx="66" formatCode="0.0%">
                  <c:v>1.7913593256059009E-2</c:v>
                </c:pt>
                <c:pt idx="67" formatCode="0.0%">
                  <c:v>1.7492711370262391E-2</c:v>
                </c:pt>
                <c:pt idx="68" formatCode="0.0%">
                  <c:v>1.519213583556747E-2</c:v>
                </c:pt>
                <c:pt idx="69" formatCode="0.0%">
                  <c:v>9.7847358121330719E-3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394-4EE0-8F50-385B0279D7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4455344"/>
        <c:axId val="334454952"/>
      </c:lineChart>
      <c:dateAx>
        <c:axId val="334455344"/>
        <c:scaling>
          <c:orientation val="minMax"/>
        </c:scaling>
        <c:delete val="0"/>
        <c:axPos val="b"/>
        <c:majorGridlines>
          <c:spPr>
            <a:ln>
              <a:solidFill>
                <a:sysClr val="window" lastClr="FFFFFF">
                  <a:lumMod val="95000"/>
                </a:sysClr>
              </a:solidFill>
            </a:ln>
          </c:spPr>
        </c:majorGridlines>
        <c:numFmt formatCode="mmm\ yy" sourceLinked="0"/>
        <c:majorTickMark val="out"/>
        <c:minorTickMark val="none"/>
        <c:tickLblPos val="nextTo"/>
        <c:crossAx val="334454952"/>
        <c:crosses val="autoZero"/>
        <c:auto val="1"/>
        <c:lblOffset val="100"/>
        <c:baseTimeUnit val="months"/>
      </c:dateAx>
      <c:valAx>
        <c:axId val="334454952"/>
        <c:scaling>
          <c:orientation val="minMax"/>
          <c:max val="0.14000000000000001"/>
          <c:min val="0"/>
        </c:scaling>
        <c:delete val="0"/>
        <c:axPos val="l"/>
        <c:majorGridlines>
          <c:spPr>
            <a:ln>
              <a:solidFill>
                <a:sysClr val="window" lastClr="FFFFFF">
                  <a:lumMod val="95000"/>
                </a:sysClr>
              </a:solidFill>
            </a:ln>
          </c:spPr>
        </c:majorGridlines>
        <c:numFmt formatCode="0.0%" sourceLinked="0"/>
        <c:majorTickMark val="out"/>
        <c:minorTickMark val="none"/>
        <c:tickLblPos val="nextTo"/>
        <c:crossAx val="334455344"/>
        <c:crosses val="autoZero"/>
        <c:crossBetween val="between"/>
        <c:majorUnit val="2.0000000000000004E-2"/>
      </c:valAx>
    </c:plotArea>
    <c:legend>
      <c:legendPos val="r"/>
      <c:layout>
        <c:manualLayout>
          <c:xMode val="edge"/>
          <c:yMode val="edge"/>
          <c:x val="0.76161534359794703"/>
          <c:y val="0.14093361111111113"/>
          <c:w val="0.11851363450001255"/>
          <c:h val="0.11906333333333331"/>
        </c:manualLayout>
      </c:layout>
      <c:overlay val="1"/>
    </c:legend>
    <c:plotVisOnly val="1"/>
    <c:dispBlanksAs val="gap"/>
    <c:showDLblsOverMax val="0"/>
  </c:chart>
  <c:spPr>
    <a:solidFill>
      <a:sysClr val="window" lastClr="FFFFFF"/>
    </a:solidFill>
    <a:ln>
      <a:noFill/>
    </a:ln>
  </c:spPr>
  <c:txPr>
    <a:bodyPr/>
    <a:lstStyle/>
    <a:p>
      <a:pPr>
        <a:defRPr sz="900">
          <a:latin typeface="+mn-lt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en-GB" sz="1400" b="1" i="1"/>
              <a:t>Oct-Dec</a:t>
            </a:r>
            <a:r>
              <a:rPr lang="en-GB" sz="1400" b="1" i="1" baseline="0"/>
              <a:t> 2012 n=122</a:t>
            </a:r>
            <a:endParaRPr lang="en-GB" sz="1400" b="1" i="1"/>
          </a:p>
        </c:rich>
      </c:tx>
      <c:layout>
        <c:manualLayout>
          <c:xMode val="edge"/>
          <c:yMode val="edge"/>
          <c:x val="0.1175965360723108"/>
          <c:y val="7.9926282183948719E-2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716-465E-8B96-5FF8824B9B5F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716-465E-8B96-5FF8824B9B5F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716-465E-8B96-5FF8824B9B5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'SSI Data'!$B$14:$D$14</c:f>
              <c:strCache>
                <c:ptCount val="3"/>
                <c:pt idx="0">
                  <c:v>Superficial incisional</c:v>
                </c:pt>
                <c:pt idx="1">
                  <c:v>Deep incisional</c:v>
                </c:pt>
                <c:pt idx="2">
                  <c:v>Organ/space</c:v>
                </c:pt>
              </c:strCache>
            </c:strRef>
          </c:cat>
          <c:val>
            <c:numRef>
              <c:f>'SSI Data'!$B$21:$D$21</c:f>
              <c:numCache>
                <c:formatCode>General</c:formatCode>
                <c:ptCount val="3"/>
                <c:pt idx="0">
                  <c:v>76</c:v>
                </c:pt>
                <c:pt idx="1">
                  <c:v>36</c:v>
                </c:pt>
                <c:pt idx="2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716-465E-8B96-5FF8824B9B5F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50"/>
      </c:doughnutChart>
    </c:plotArea>
    <c:plotVisOnly val="1"/>
    <c:dispBlanksAs val="gap"/>
    <c:showDLblsOverMax val="0"/>
  </c:chart>
  <c:spPr>
    <a:solidFill>
      <a:sysClr val="window" lastClr="FFFFFF"/>
    </a:solidFill>
    <a:ln>
      <a:noFill/>
    </a:ln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en-GB" sz="1400" b="1" i="1"/>
              <a:t>Jul-Sep </a:t>
            </a:r>
            <a:r>
              <a:rPr lang="en-GB" sz="1400" b="1" i="1" baseline="0"/>
              <a:t>2016 n=53</a:t>
            </a:r>
            <a:endParaRPr lang="en-GB" sz="1400" b="1" i="1"/>
          </a:p>
        </c:rich>
      </c:tx>
      <c:layout>
        <c:manualLayout>
          <c:xMode val="edge"/>
          <c:yMode val="edge"/>
          <c:x val="0.21617226990721783"/>
          <c:y val="0.1016414343516731"/>
        </c:manualLayout>
      </c:layout>
      <c:overlay val="0"/>
      <c:spPr>
        <a:noFill/>
      </c:spPr>
    </c:title>
    <c:autoTitleDeleted val="0"/>
    <c:plotArea>
      <c:layout>
        <c:manualLayout>
          <c:layoutTarget val="inner"/>
          <c:xMode val="edge"/>
          <c:yMode val="edge"/>
          <c:x val="0.2220677639866569"/>
          <c:y val="0.22931052241122293"/>
          <c:w val="0.5779464936966261"/>
          <c:h val="0.69397368248900082"/>
        </c:manualLayout>
      </c:layout>
      <c:doughnutChart>
        <c:varyColors val="1"/>
        <c:ser>
          <c:idx val="0"/>
          <c:order val="0"/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24E-4819-8B90-01E761EC4D76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24E-4819-8B90-01E761EC4D76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24E-4819-8B90-01E761EC4D7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'SSI Data'!$B$13:$D$13</c:f>
              <c:strCache>
                <c:ptCount val="3"/>
                <c:pt idx="0">
                  <c:v>Superficial incisional</c:v>
                </c:pt>
                <c:pt idx="1">
                  <c:v>Deep incisional</c:v>
                </c:pt>
                <c:pt idx="2">
                  <c:v>Organ/space</c:v>
                </c:pt>
              </c:strCache>
            </c:strRef>
          </c:cat>
          <c:val>
            <c:numRef>
              <c:f>'SSI Data'!$B$21:$D$21</c:f>
              <c:numCache>
                <c:formatCode>General</c:formatCode>
                <c:ptCount val="3"/>
                <c:pt idx="0">
                  <c:v>42</c:v>
                </c:pt>
                <c:pt idx="1">
                  <c:v>10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24E-4819-8B90-01E761EC4D76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50"/>
      </c:doughnutChart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i="1"/>
            </a:pPr>
            <a:r>
              <a:rPr lang="en-GB" sz="1400" i="1" dirty="0"/>
              <a:t>Apr - Jun </a:t>
            </a:r>
            <a:r>
              <a:rPr lang="en-GB" sz="1400" i="1" baseline="0" dirty="0"/>
              <a:t>2018 n=28</a:t>
            </a:r>
            <a:endParaRPr lang="en-GB" sz="1400" i="1" dirty="0"/>
          </a:p>
        </c:rich>
      </c:tx>
      <c:layout>
        <c:manualLayout>
          <c:xMode val="edge"/>
          <c:yMode val="edge"/>
          <c:x val="0.16519098830438272"/>
          <c:y val="0.10510181834998558"/>
        </c:manualLayout>
      </c:layout>
      <c:overlay val="0"/>
      <c:spPr>
        <a:solidFill>
          <a:sysClr val="window" lastClr="FFFFFF"/>
        </a:solidFill>
      </c:spPr>
    </c:title>
    <c:autoTitleDeleted val="0"/>
    <c:plotArea>
      <c:layout>
        <c:manualLayout>
          <c:layoutTarget val="inner"/>
          <c:xMode val="edge"/>
          <c:yMode val="edge"/>
          <c:x val="5.4934508543500647E-2"/>
          <c:y val="0.21927336470722958"/>
          <c:w val="0.62709251350628448"/>
          <c:h val="0.77273231107577811"/>
        </c:manualLayout>
      </c:layout>
      <c:doughnutChart>
        <c:varyColors val="1"/>
        <c:ser>
          <c:idx val="0"/>
          <c:order val="0"/>
          <c:spPr>
            <a:solidFill>
              <a:srgbClr val="7030A0"/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9223-48B6-A416-F482B2777C0F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223-48B6-A416-F482B2777C0F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9223-48B6-A416-F482B2777C0F}"/>
              </c:ext>
            </c:extLst>
          </c:dPt>
          <c:dLbls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9223-48B6-A416-F482B2777C0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'SSI Data'!$B$16:$D$16</c:f>
              <c:strCache>
                <c:ptCount val="3"/>
                <c:pt idx="0">
                  <c:v>Superficial incisional</c:v>
                </c:pt>
                <c:pt idx="1">
                  <c:v>Deep incisional</c:v>
                </c:pt>
                <c:pt idx="2">
                  <c:v>Organ/space</c:v>
                </c:pt>
              </c:strCache>
            </c:strRef>
          </c:cat>
          <c:val>
            <c:numRef>
              <c:f>'SSI Data'!$B$24:$D$24</c:f>
              <c:numCache>
                <c:formatCode>General</c:formatCode>
                <c:ptCount val="3"/>
                <c:pt idx="0">
                  <c:v>24</c:v>
                </c:pt>
                <c:pt idx="1">
                  <c:v>15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223-48B6-A416-F482B2777C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8363931927863852"/>
          <c:y val="0.25436174492786939"/>
          <c:w val="0.27334992803318942"/>
          <c:h val="0.57922323435060807"/>
        </c:manualLayout>
      </c:layout>
      <c:overlay val="0"/>
      <c:txPr>
        <a:bodyPr/>
        <a:lstStyle/>
        <a:p>
          <a:pPr>
            <a:defRPr sz="90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26C28BC2-9E57-4187-BFA6-6BA960B7A3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E2C33FB-1593-469F-9959-73ECE566E50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DA44C0-E296-4A9A-A4BF-AED733CDD774}" type="datetimeFigureOut">
              <a:rPr lang="en-GB" smtClean="0"/>
              <a:t>17/01/2019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C4E8A74-C990-49B0-BC42-98B0E303BD6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DBDB0D9-678C-4420-B757-4DC769E4B3D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32CB28-9427-49E3-9DEC-942E260722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5521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8FB453-8E7B-4E6E-B4C0-E005572649AC}" type="datetimeFigureOut">
              <a:rPr lang="en-GB" smtClean="0"/>
              <a:t>17/01/2019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F14694-C126-4193-B428-ACCFC9E86C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626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0" y="379413"/>
            <a:ext cx="10623121" cy="82296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79410" y="1295401"/>
            <a:ext cx="1143000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182563" marR="0" lvl="1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357188" marR="0" lvl="2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539750" marR="0" lvl="3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714375" marR="0" lvl="4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>
                <a:solidFill>
                  <a:prstClr val="black"/>
                </a:solidFill>
              </a:rPr>
              <a:pPr algn="r"/>
              <a:t>‹#›</a:t>
            </a:fld>
            <a:endParaRPr lang="en-US" sz="800" dirty="0" err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70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412" y="1253446"/>
            <a:ext cx="11430000" cy="4994953"/>
          </a:xfrm>
        </p:spPr>
        <p:txBody>
          <a:bodyPr rIns="0"/>
          <a:lstStyle>
            <a:lvl1pPr>
              <a:lnSpc>
                <a:spcPct val="90000"/>
              </a:lnSpc>
              <a:defRPr sz="3200">
                <a:latin typeface="+mj-lt"/>
              </a:defRPr>
            </a:lvl1pPr>
            <a:lvl2pPr marL="0" indent="0">
              <a:spcAft>
                <a:spcPts val="1200"/>
              </a:spcAft>
              <a:buNone/>
              <a:defRPr sz="2200">
                <a:latin typeface="+mj-lt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>
                <a:solidFill>
                  <a:prstClr val="black"/>
                </a:solidFill>
              </a:rPr>
              <a:pPr algn="r"/>
              <a:t>‹#›</a:t>
            </a:fld>
            <a:endParaRPr lang="en-US" sz="800" dirty="0" err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17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48" y="1263720"/>
            <a:ext cx="11426952" cy="4981631"/>
          </a:xfrm>
        </p:spPr>
        <p:txBody>
          <a:bodyPr r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>
                <a:solidFill>
                  <a:prstClr val="black"/>
                </a:solidFill>
              </a:rPr>
              <a:pPr algn="r"/>
              <a:t>‹#›</a:t>
            </a:fld>
            <a:endParaRPr lang="en-US" sz="800" dirty="0" err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78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Only_ 1/3 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>
            <a:spLocks noGrp="1"/>
          </p:cNvSpPr>
          <p:nvPr>
            <p:ph sz="quarter" idx="13"/>
          </p:nvPr>
        </p:nvSpPr>
        <p:spPr>
          <a:xfrm>
            <a:off x="379412" y="1263720"/>
            <a:ext cx="3794760" cy="49816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182563" marR="0" lvl="1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357188" marR="0" lvl="2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539750" marR="0" lvl="3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714375" marR="0" lvl="4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187952" y="1263720"/>
            <a:ext cx="7623048" cy="49816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>
                <a:solidFill>
                  <a:prstClr val="black"/>
                </a:solidFill>
              </a:rPr>
              <a:pPr algn="r"/>
              <a:t>‹#›</a:t>
            </a:fld>
            <a:endParaRPr lang="en-US" sz="800" dirty="0" err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3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79412" y="1222624"/>
            <a:ext cx="3794760" cy="502272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182563" marR="0" lvl="1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357188" marR="0" lvl="2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539750" marR="0" lvl="3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714375" marR="0" lvl="4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sz="quarter" idx="14"/>
          </p:nvPr>
        </p:nvSpPr>
        <p:spPr>
          <a:xfrm>
            <a:off x="4187952" y="1222624"/>
            <a:ext cx="3803904" cy="502272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5"/>
          </p:nvPr>
        </p:nvSpPr>
        <p:spPr>
          <a:xfrm>
            <a:off x="8010144" y="1222624"/>
            <a:ext cx="3794760" cy="50227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>
                <a:solidFill>
                  <a:prstClr val="black"/>
                </a:solidFill>
              </a:rPr>
              <a:pPr algn="r"/>
              <a:t>‹#›</a:t>
            </a:fld>
            <a:endParaRPr lang="en-US" sz="800" dirty="0" err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32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/>
          <p:cNvSpPr>
            <a:spLocks noGrp="1"/>
          </p:cNvSpPr>
          <p:nvPr>
            <p:ph sz="quarter" idx="13"/>
          </p:nvPr>
        </p:nvSpPr>
        <p:spPr>
          <a:xfrm>
            <a:off x="384048" y="1325365"/>
            <a:ext cx="7616952" cy="49196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8019288" y="1325365"/>
            <a:ext cx="3794760" cy="491986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>
                <a:solidFill>
                  <a:prstClr val="black"/>
                </a:solidFill>
              </a:rPr>
              <a:pPr algn="r"/>
              <a:t>‹#›</a:t>
            </a:fld>
            <a:endParaRPr lang="en-US" sz="800" dirty="0" err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83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384048" y="3314646"/>
            <a:ext cx="3816000" cy="2935224"/>
          </a:xfrm>
          <a:solidFill>
            <a:schemeClr val="bg1">
              <a:lumMod val="85000"/>
            </a:schemeClr>
          </a:solidFill>
        </p:spPr>
        <p:txBody>
          <a:bodyPr lIns="0" rIns="0"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187310" y="384048"/>
            <a:ext cx="3816000" cy="2930652"/>
          </a:xfrm>
          <a:solidFill>
            <a:schemeClr val="bg1">
              <a:lumMod val="85000"/>
            </a:schemeClr>
          </a:solidFill>
        </p:spPr>
        <p:txBody>
          <a:bodyPr lIns="0" rIns="0"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4187310" y="3314646"/>
            <a:ext cx="3816000" cy="2938462"/>
          </a:xfrm>
          <a:solidFill>
            <a:schemeClr val="bg1">
              <a:lumMod val="85000"/>
            </a:schemeClr>
          </a:solidFill>
        </p:spPr>
        <p:txBody>
          <a:bodyPr lIns="0" rIns="0"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8001000" y="384048"/>
            <a:ext cx="3816000" cy="2930652"/>
          </a:xfrm>
          <a:solidFill>
            <a:schemeClr val="bg1">
              <a:lumMod val="85000"/>
            </a:schemeClr>
          </a:solidFill>
        </p:spPr>
        <p:txBody>
          <a:bodyPr lIns="0" rIns="0"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8001000" y="3314646"/>
            <a:ext cx="3816000" cy="2938462"/>
          </a:xfrm>
          <a:solidFill>
            <a:schemeClr val="bg1">
              <a:lumMod val="85000"/>
            </a:schemeClr>
          </a:solidFill>
        </p:spPr>
        <p:txBody>
          <a:bodyPr lIns="0" rIns="0"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>
                <a:solidFill>
                  <a:prstClr val="black"/>
                </a:solidFill>
              </a:rPr>
              <a:pPr algn="r"/>
              <a:t>‹#›</a:t>
            </a:fld>
            <a:endParaRPr lang="en-US" sz="800" dirty="0" err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51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0" y="379413"/>
            <a:ext cx="10623121" cy="82296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79410" y="1295401"/>
            <a:ext cx="11430000" cy="4953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182563" marR="0" lvl="1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357188" marR="0" lvl="2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539750" marR="0" lvl="3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714375" marR="0" lvl="4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>
                <a:solidFill>
                  <a:prstClr val="black"/>
                </a:solidFill>
              </a:rPr>
              <a:pPr algn="r"/>
              <a:t>‹#›</a:t>
            </a:fld>
            <a:endParaRPr lang="en-US" sz="800" dirty="0" err="1">
              <a:solidFill>
                <a:prstClr val="black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9509D2C3-EDFE-4D87-B5CC-E6DDE8A5B3CE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26830" y="6212252"/>
            <a:ext cx="6400800" cy="478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665BA"/>
              </a:buClr>
              <a:buNone/>
              <a:defRPr sz="2000" b="0" i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665BA"/>
              </a:buClr>
              <a:buNone/>
              <a:defRPr sz="2000" b="0" i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665BA"/>
              </a:buClr>
              <a:buNone/>
              <a:defRPr sz="1800" b="0" i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665BA"/>
              </a:buClr>
              <a:buNone/>
              <a:defRPr sz="1400" b="0" i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665BA"/>
              </a:buClr>
              <a:buNone/>
              <a:defRPr sz="1400" b="0" i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665BA"/>
              </a:buClr>
              <a:buNone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665BA"/>
              </a:buClr>
              <a:buNone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665BA"/>
              </a:buClr>
              <a:buNone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665BA"/>
              </a:buClr>
              <a:buNone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GB" sz="1300" dirty="0">
                <a:solidFill>
                  <a:srgbClr val="0A73BA"/>
                </a:solidFill>
              </a:rPr>
              <a:t>Safe &amp; Effective</a:t>
            </a:r>
            <a:r>
              <a:rPr lang="en-GB" sz="1300" dirty="0"/>
              <a:t> | </a:t>
            </a:r>
            <a:r>
              <a:rPr lang="en-GB" sz="1300" dirty="0">
                <a:solidFill>
                  <a:srgbClr val="AE0067"/>
                </a:solidFill>
              </a:rPr>
              <a:t>Kind &amp; Caring</a:t>
            </a:r>
            <a:r>
              <a:rPr lang="en-GB" sz="1300" dirty="0"/>
              <a:t> | </a:t>
            </a:r>
            <a:r>
              <a:rPr lang="en-GB" sz="1300" dirty="0">
                <a:solidFill>
                  <a:srgbClr val="5BBF21"/>
                </a:solidFill>
              </a:rPr>
              <a:t>Exceeding Expectation</a:t>
            </a:r>
            <a:endParaRPr lang="en-US" sz="1300" dirty="0">
              <a:solidFill>
                <a:srgbClr val="5BBF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19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0" y="362161"/>
            <a:ext cx="10664218" cy="457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79410" y="1295401"/>
            <a:ext cx="11430000" cy="4953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182563" marR="0" lvl="1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357188" marR="0" lvl="2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539750" marR="0" lvl="3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714375" marR="0" lvl="4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79409" y="823995"/>
            <a:ext cx="10670569" cy="36576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>
                <a:solidFill>
                  <a:prstClr val="black"/>
                </a:solidFill>
              </a:rPr>
              <a:pPr algn="r"/>
              <a:t>‹#›</a:t>
            </a:fld>
            <a:endParaRPr lang="en-US" sz="800" dirty="0" err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95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372373"/>
            <a:ext cx="8690837" cy="822960"/>
          </a:xfrm>
          <a:prstGeom prst="rect">
            <a:avLst/>
          </a:prstGeom>
        </p:spPr>
        <p:txBody>
          <a:bodyPr rIns="0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>
                <a:solidFill>
                  <a:prstClr val="black"/>
                </a:solidFill>
              </a:rPr>
              <a:pPr algn="r"/>
              <a:t>‹#›</a:t>
            </a:fld>
            <a:endParaRPr lang="en-US" sz="800" dirty="0" err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78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350" y="363747"/>
            <a:ext cx="10643669" cy="457200"/>
          </a:xfrm>
          <a:prstGeom prst="rect">
            <a:avLst/>
          </a:prstGeom>
        </p:spPr>
        <p:txBody>
          <a:bodyPr rIns="0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>
                <a:solidFill>
                  <a:prstClr val="black"/>
                </a:solidFill>
              </a:rPr>
              <a:pPr algn="r"/>
              <a:t>‹#›</a:t>
            </a:fld>
            <a:endParaRPr lang="en-US" sz="800" dirty="0" err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58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0" y="362161"/>
            <a:ext cx="10664218" cy="4572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79410" y="1295401"/>
            <a:ext cx="1143000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182563" marR="0" lvl="1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357188" marR="0" lvl="2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539750" marR="0" lvl="3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714375" marR="0" lvl="4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79409" y="823995"/>
            <a:ext cx="10670569" cy="36576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>
                <a:solidFill>
                  <a:prstClr val="black"/>
                </a:solidFill>
              </a:rPr>
              <a:pPr algn="r"/>
              <a:t>‹#›</a:t>
            </a:fld>
            <a:endParaRPr lang="en-US" sz="800" dirty="0" err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47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79410" y="1295401"/>
            <a:ext cx="5715000" cy="4953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182563" marR="0" lvl="1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357188" marR="0" lvl="2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539750" marR="0" lvl="3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714375" marR="0" lvl="4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6096000" y="1295401"/>
            <a:ext cx="5715000" cy="4953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182563" marR="0" lvl="1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357188" marR="0" lvl="2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539750" marR="0" lvl="3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714375" marR="0" lvl="4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>
                <a:solidFill>
                  <a:prstClr val="black"/>
                </a:solidFill>
              </a:rPr>
              <a:pPr algn="r"/>
              <a:t>‹#›</a:t>
            </a:fld>
            <a:endParaRPr lang="en-US" sz="800" dirty="0" err="1">
              <a:solidFill>
                <a:prstClr val="black"/>
              </a:solidFill>
            </a:endParaRPr>
          </a:p>
        </p:txBody>
      </p:sp>
      <p:sp>
        <p:nvSpPr>
          <p:cNvPr id="16" name="Title 3"/>
          <p:cNvSpPr>
            <a:spLocks noGrp="1"/>
          </p:cNvSpPr>
          <p:nvPr>
            <p:ph type="title"/>
          </p:nvPr>
        </p:nvSpPr>
        <p:spPr>
          <a:xfrm>
            <a:off x="379410" y="388041"/>
            <a:ext cx="10633395" cy="457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847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9958" y="379414"/>
            <a:ext cx="10633395" cy="457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79410" y="1295401"/>
            <a:ext cx="5715000" cy="4953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182563" marR="0" lvl="1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357188" marR="0" lvl="2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539750" marR="0" lvl="3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714375" marR="0" lvl="4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6096000" y="1295401"/>
            <a:ext cx="5715000" cy="4953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182563" marR="0" lvl="1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357188" marR="0" lvl="2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539750" marR="0" lvl="3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714375" marR="0" lvl="4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>
                <a:solidFill>
                  <a:prstClr val="black"/>
                </a:solidFill>
              </a:rPr>
              <a:pPr algn="r"/>
              <a:t>‹#›</a:t>
            </a:fld>
            <a:endParaRPr lang="en-US" sz="800" dirty="0" err="1">
              <a:solidFill>
                <a:prstClr val="black"/>
              </a:solidFill>
            </a:endParaRP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79410" y="841248"/>
            <a:ext cx="10663342" cy="36576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034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2" y="380999"/>
            <a:ext cx="10664218" cy="82137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79412" y="1295401"/>
            <a:ext cx="3794760" cy="4953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182563" marR="0" lvl="1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357188" marR="0" lvl="2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539750" marR="0" lvl="3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714375" marR="0" lvl="4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4"/>
          </p:nvPr>
        </p:nvSpPr>
        <p:spPr>
          <a:xfrm>
            <a:off x="4187952" y="1295401"/>
            <a:ext cx="3803904" cy="495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15"/>
          </p:nvPr>
        </p:nvSpPr>
        <p:spPr>
          <a:xfrm>
            <a:off x="8010144" y="1295401"/>
            <a:ext cx="3794760" cy="495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>
                <a:solidFill>
                  <a:prstClr val="black"/>
                </a:solidFill>
              </a:rPr>
              <a:pPr algn="r"/>
              <a:t>‹#›</a:t>
            </a:fld>
            <a:endParaRPr lang="en-US" sz="800" dirty="0" err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46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2" y="380999"/>
            <a:ext cx="10653943" cy="457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79412" y="841248"/>
            <a:ext cx="10663342" cy="36576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3"/>
          </p:nvPr>
        </p:nvSpPr>
        <p:spPr>
          <a:xfrm>
            <a:off x="379412" y="1295401"/>
            <a:ext cx="3794760" cy="4953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182563" marR="0" lvl="1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357188" marR="0" lvl="2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539750" marR="0" lvl="3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714375" marR="0" lvl="4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4"/>
          <p:cNvSpPr>
            <a:spLocks noGrp="1"/>
          </p:cNvSpPr>
          <p:nvPr>
            <p:ph sz="quarter" idx="14"/>
          </p:nvPr>
        </p:nvSpPr>
        <p:spPr>
          <a:xfrm>
            <a:off x="4187952" y="1295401"/>
            <a:ext cx="3803904" cy="495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4"/>
          <p:cNvSpPr>
            <a:spLocks noGrp="1"/>
          </p:cNvSpPr>
          <p:nvPr>
            <p:ph sz="quarter" idx="15"/>
          </p:nvPr>
        </p:nvSpPr>
        <p:spPr>
          <a:xfrm>
            <a:off x="8010144" y="1295401"/>
            <a:ext cx="3794760" cy="495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>
                <a:solidFill>
                  <a:prstClr val="black"/>
                </a:solidFill>
              </a:rPr>
              <a:pPr algn="r"/>
              <a:t>‹#›</a:t>
            </a:fld>
            <a:endParaRPr lang="en-US" sz="800" dirty="0" err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22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79410" y="1298448"/>
            <a:ext cx="11431590" cy="4956048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4800">
                <a:latin typeface="+mj-lt"/>
              </a:defRPr>
            </a:lvl1pPr>
            <a:lvl2pPr>
              <a:defRPr sz="4400">
                <a:latin typeface="+mj-lt"/>
              </a:defRPr>
            </a:lvl2pPr>
            <a:lvl3pPr>
              <a:defRPr sz="4000">
                <a:latin typeface="+mj-lt"/>
              </a:defRPr>
            </a:lvl3pPr>
            <a:lvl4pPr>
              <a:defRPr sz="3600">
                <a:latin typeface="+mj-lt"/>
              </a:defRPr>
            </a:lvl4pPr>
            <a:lvl5pPr>
              <a:defRPr sz="3200">
                <a:latin typeface="+mj-lt"/>
              </a:defRPr>
            </a:lvl5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>
                <a:solidFill>
                  <a:prstClr val="black"/>
                </a:solidFill>
              </a:rPr>
              <a:pPr algn="r"/>
              <a:t>‹#›</a:t>
            </a:fld>
            <a:endParaRPr lang="en-US" sz="800" dirty="0" err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74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412" y="1253446"/>
            <a:ext cx="11430000" cy="4994953"/>
          </a:xfrm>
          <a:prstGeom prst="rect">
            <a:avLst/>
          </a:prstGeom>
        </p:spPr>
        <p:txBody>
          <a:bodyPr rIns="0"/>
          <a:lstStyle>
            <a:lvl1pPr>
              <a:lnSpc>
                <a:spcPct val="90000"/>
              </a:lnSpc>
              <a:defRPr sz="3200">
                <a:latin typeface="+mj-lt"/>
              </a:defRPr>
            </a:lvl1pPr>
            <a:lvl2pPr marL="0" indent="0">
              <a:spcAft>
                <a:spcPts val="1200"/>
              </a:spcAft>
              <a:buNone/>
              <a:defRPr sz="2200">
                <a:latin typeface="+mj-lt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>
                <a:solidFill>
                  <a:prstClr val="black"/>
                </a:solidFill>
              </a:rPr>
              <a:pPr algn="r"/>
              <a:t>‹#›</a:t>
            </a:fld>
            <a:endParaRPr lang="en-US" sz="800" dirty="0" err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4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48" y="1263720"/>
            <a:ext cx="11426952" cy="4981631"/>
          </a:xfrm>
          <a:prstGeom prst="rect">
            <a:avLst/>
          </a:prstGeom>
        </p:spPr>
        <p:txBody>
          <a:bodyPr r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>
                <a:solidFill>
                  <a:prstClr val="black"/>
                </a:solidFill>
              </a:rPr>
              <a:pPr algn="r"/>
              <a:t>‹#›</a:t>
            </a:fld>
            <a:endParaRPr lang="en-US" sz="800" dirty="0" err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03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Only_ 1/3 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>
            <a:spLocks noGrp="1"/>
          </p:cNvSpPr>
          <p:nvPr>
            <p:ph sz="quarter" idx="13"/>
          </p:nvPr>
        </p:nvSpPr>
        <p:spPr>
          <a:xfrm>
            <a:off x="379412" y="1263720"/>
            <a:ext cx="3794760" cy="498163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182563" marR="0" lvl="1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357188" marR="0" lvl="2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539750" marR="0" lvl="3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714375" marR="0" lvl="4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187952" y="1263720"/>
            <a:ext cx="7623048" cy="49816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>
                <a:solidFill>
                  <a:prstClr val="black"/>
                </a:solidFill>
              </a:rPr>
              <a:pPr algn="r"/>
              <a:t>‹#›</a:t>
            </a:fld>
            <a:endParaRPr lang="en-US" sz="800" dirty="0" err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1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79412" y="1222624"/>
            <a:ext cx="3794760" cy="502272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182563" marR="0" lvl="1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357188" marR="0" lvl="2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539750" marR="0" lvl="3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714375" marR="0" lvl="4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sz="quarter" idx="14"/>
          </p:nvPr>
        </p:nvSpPr>
        <p:spPr>
          <a:xfrm>
            <a:off x="4187952" y="1222624"/>
            <a:ext cx="3803904" cy="50227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5"/>
          </p:nvPr>
        </p:nvSpPr>
        <p:spPr>
          <a:xfrm>
            <a:off x="8010144" y="1222624"/>
            <a:ext cx="3794760" cy="502272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>
                <a:solidFill>
                  <a:prstClr val="black"/>
                </a:solidFill>
              </a:rPr>
              <a:pPr algn="r"/>
              <a:t>‹#›</a:t>
            </a:fld>
            <a:endParaRPr lang="en-US" sz="800" dirty="0" err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57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/>
          <p:cNvSpPr>
            <a:spLocks noGrp="1"/>
          </p:cNvSpPr>
          <p:nvPr>
            <p:ph sz="quarter" idx="13"/>
          </p:nvPr>
        </p:nvSpPr>
        <p:spPr>
          <a:xfrm>
            <a:off x="384048" y="1325365"/>
            <a:ext cx="7616952" cy="49196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8019288" y="1325365"/>
            <a:ext cx="3794760" cy="49198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>
                <a:solidFill>
                  <a:prstClr val="black"/>
                </a:solidFill>
              </a:rPr>
              <a:pPr algn="r"/>
              <a:t>‹#›</a:t>
            </a:fld>
            <a:endParaRPr lang="en-US" sz="800" dirty="0" err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94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Ins="0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>
                <a:solidFill>
                  <a:prstClr val="black"/>
                </a:solidFill>
              </a:rPr>
              <a:pPr algn="r"/>
              <a:t>‹#›</a:t>
            </a:fld>
            <a:endParaRPr lang="en-US" sz="800" dirty="0" err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23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384048" y="3314646"/>
            <a:ext cx="3816000" cy="29352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rIns="0"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187310" y="384048"/>
            <a:ext cx="3816000" cy="29306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rIns="0"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4187310" y="3314646"/>
            <a:ext cx="3816000" cy="29384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rIns="0"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8001000" y="384048"/>
            <a:ext cx="3816000" cy="29306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rIns="0"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8001000" y="3314646"/>
            <a:ext cx="3816000" cy="29384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rIns="0"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>
                <a:solidFill>
                  <a:prstClr val="black"/>
                </a:solidFill>
              </a:rPr>
              <a:pPr algn="r"/>
              <a:t>‹#›</a:t>
            </a:fld>
            <a:endParaRPr lang="en-US" sz="800" dirty="0" err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22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350" y="363747"/>
            <a:ext cx="10643669" cy="457200"/>
          </a:xfrm>
        </p:spPr>
        <p:txBody>
          <a:bodyPr rIns="0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>
                <a:solidFill>
                  <a:prstClr val="black"/>
                </a:solidFill>
              </a:rPr>
              <a:pPr algn="r"/>
              <a:t>‹#›</a:t>
            </a:fld>
            <a:endParaRPr lang="en-US" sz="800" dirty="0" err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61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79410" y="1295401"/>
            <a:ext cx="571500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182563" marR="0" lvl="1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357188" marR="0" lvl="2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539750" marR="0" lvl="3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714375" marR="0" lvl="4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6096000" y="1295401"/>
            <a:ext cx="571500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182563" marR="0" lvl="1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357188" marR="0" lvl="2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539750" marR="0" lvl="3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714375" marR="0" lvl="4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>
                <a:solidFill>
                  <a:prstClr val="black"/>
                </a:solidFill>
              </a:rPr>
              <a:pPr algn="r"/>
              <a:t>‹#›</a:t>
            </a:fld>
            <a:endParaRPr lang="en-US" sz="800" dirty="0" err="1">
              <a:solidFill>
                <a:prstClr val="black"/>
              </a:solidFill>
            </a:endParaRPr>
          </a:p>
        </p:txBody>
      </p:sp>
      <p:sp>
        <p:nvSpPr>
          <p:cNvPr id="16" name="Title 3"/>
          <p:cNvSpPr>
            <a:spLocks noGrp="1"/>
          </p:cNvSpPr>
          <p:nvPr>
            <p:ph type="title"/>
          </p:nvPr>
        </p:nvSpPr>
        <p:spPr>
          <a:xfrm>
            <a:off x="379410" y="388041"/>
            <a:ext cx="10633395" cy="4572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498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9958" y="379414"/>
            <a:ext cx="10633395" cy="4572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79410" y="1295401"/>
            <a:ext cx="571500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182563" marR="0" lvl="1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357188" marR="0" lvl="2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539750" marR="0" lvl="3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714375" marR="0" lvl="4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6096000" y="1295401"/>
            <a:ext cx="571500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182563" marR="0" lvl="1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357188" marR="0" lvl="2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539750" marR="0" lvl="3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714375" marR="0" lvl="4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>
                <a:solidFill>
                  <a:prstClr val="black"/>
                </a:solidFill>
              </a:rPr>
              <a:pPr algn="r"/>
              <a:t>‹#›</a:t>
            </a:fld>
            <a:endParaRPr lang="en-US" sz="800" dirty="0" err="1">
              <a:solidFill>
                <a:prstClr val="black"/>
              </a:solidFill>
            </a:endParaRP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79410" y="841248"/>
            <a:ext cx="10663342" cy="36576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637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2" y="380999"/>
            <a:ext cx="10664218" cy="82137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79412" y="1295401"/>
            <a:ext cx="379476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182563" marR="0" lvl="1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357188" marR="0" lvl="2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539750" marR="0" lvl="3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714375" marR="0" lvl="4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4"/>
          </p:nvPr>
        </p:nvSpPr>
        <p:spPr>
          <a:xfrm>
            <a:off x="4187952" y="1295401"/>
            <a:ext cx="3803904" cy="4953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15"/>
          </p:nvPr>
        </p:nvSpPr>
        <p:spPr>
          <a:xfrm>
            <a:off x="8010144" y="1295401"/>
            <a:ext cx="3794760" cy="4953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>
                <a:solidFill>
                  <a:prstClr val="black"/>
                </a:solidFill>
              </a:rPr>
              <a:pPr algn="r"/>
              <a:t>‹#›</a:t>
            </a:fld>
            <a:endParaRPr lang="en-US" sz="800" dirty="0" err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09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2" y="380999"/>
            <a:ext cx="10653943" cy="4572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79412" y="841248"/>
            <a:ext cx="10663342" cy="36576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3"/>
          </p:nvPr>
        </p:nvSpPr>
        <p:spPr>
          <a:xfrm>
            <a:off x="379412" y="1295401"/>
            <a:ext cx="379476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182563" marR="0" lvl="1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357188" marR="0" lvl="2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539750" marR="0" lvl="3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714375" marR="0" lvl="4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4"/>
          <p:cNvSpPr>
            <a:spLocks noGrp="1"/>
          </p:cNvSpPr>
          <p:nvPr>
            <p:ph sz="quarter" idx="14"/>
          </p:nvPr>
        </p:nvSpPr>
        <p:spPr>
          <a:xfrm>
            <a:off x="4187952" y="1295401"/>
            <a:ext cx="3803904" cy="4953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4"/>
          <p:cNvSpPr>
            <a:spLocks noGrp="1"/>
          </p:cNvSpPr>
          <p:nvPr>
            <p:ph sz="quarter" idx="15"/>
          </p:nvPr>
        </p:nvSpPr>
        <p:spPr>
          <a:xfrm>
            <a:off x="8010144" y="1295401"/>
            <a:ext cx="3794760" cy="4953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>
                <a:solidFill>
                  <a:prstClr val="black"/>
                </a:solidFill>
              </a:rPr>
              <a:pPr algn="r"/>
              <a:t>‹#›</a:t>
            </a:fld>
            <a:endParaRPr lang="en-US" sz="800" dirty="0" err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09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79410" y="1298448"/>
            <a:ext cx="11431590" cy="4956048"/>
          </a:xfrm>
        </p:spPr>
        <p:txBody>
          <a:bodyPr/>
          <a:lstStyle>
            <a:lvl1pPr>
              <a:lnSpc>
                <a:spcPct val="90000"/>
              </a:lnSpc>
              <a:defRPr sz="4800">
                <a:latin typeface="+mj-lt"/>
              </a:defRPr>
            </a:lvl1pPr>
            <a:lvl2pPr>
              <a:defRPr sz="4400">
                <a:latin typeface="+mj-lt"/>
              </a:defRPr>
            </a:lvl2pPr>
            <a:lvl3pPr>
              <a:defRPr sz="4000">
                <a:latin typeface="+mj-lt"/>
              </a:defRPr>
            </a:lvl3pPr>
            <a:lvl4pPr>
              <a:defRPr sz="3600">
                <a:latin typeface="+mj-lt"/>
              </a:defRPr>
            </a:lvl4pPr>
            <a:lvl5pPr>
              <a:defRPr sz="3200">
                <a:latin typeface="+mj-lt"/>
              </a:defRPr>
            </a:lvl5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>
                <a:solidFill>
                  <a:prstClr val="black"/>
                </a:solidFill>
              </a:rPr>
              <a:pPr algn="r"/>
              <a:t>‹#›</a:t>
            </a:fld>
            <a:endParaRPr lang="en-US" sz="800" dirty="0" err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94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9412" y="372373"/>
            <a:ext cx="8690837" cy="82296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412" y="1295400"/>
            <a:ext cx="11425236" cy="4953000"/>
          </a:xfrm>
          <a:prstGeom prst="rect">
            <a:avLst/>
          </a:prstGeom>
        </p:spPr>
        <p:txBody>
          <a:bodyPr vert="horz" wrap="square" lIns="0" tIns="0" rIns="18000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5" name="Picture 4" descr="The Royal Wolverhampton NHS Trust – RGB BLUE.eps-01.png">
            <a:extLst>
              <a:ext uri="{FF2B5EF4-FFF2-40B4-BE49-F238E27FC236}">
                <a16:creationId xmlns:a16="http://schemas.microsoft.com/office/drawing/2014/main" xmlns="" id="{12181E68-6252-49D6-BE66-288FC8AC3713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249" y="304950"/>
            <a:ext cx="2722561" cy="772526"/>
          </a:xfrm>
          <a:prstGeom prst="rect">
            <a:avLst/>
          </a:prstGeom>
        </p:spPr>
      </p:pic>
      <p:pic>
        <p:nvPicPr>
          <p:cNvPr id="6" name="Picture 5" descr="RWT Ribbon for ppt.jpg">
            <a:extLst>
              <a:ext uri="{FF2B5EF4-FFF2-40B4-BE49-F238E27FC236}">
                <a16:creationId xmlns:a16="http://schemas.microsoft.com/office/drawing/2014/main" xmlns="" id="{F25EE8DB-CF04-41E6-B69F-9DB2DAC6D454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23268"/>
            <a:ext cx="12192000" cy="105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578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AE006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lang="en-US" sz="2400" kern="1200" dirty="0" smtClean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marL="182563" indent="-182563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357188" indent="-174625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539750" indent="-182563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lang="en-US" sz="160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714375" indent="-174625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lang="en-GB" sz="1400" kern="1200" dirty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088">
          <p15:clr>
            <a:srgbClr val="F26B43"/>
          </p15:clr>
        </p15:guide>
        <p15:guide id="2" pos="3840">
          <p15:clr>
            <a:srgbClr val="F26B43"/>
          </p15:clr>
        </p15:guide>
        <p15:guide id="3" pos="2640">
          <p15:clr>
            <a:srgbClr val="F26B43"/>
          </p15:clr>
        </p15:guide>
        <p15:guide id="4" pos="1440">
          <p15:clr>
            <a:srgbClr val="F26B43"/>
          </p15:clr>
        </p15:guide>
        <p15:guide id="5" pos="240">
          <p15:clr>
            <a:srgbClr val="F26B43"/>
          </p15:clr>
        </p15:guide>
        <p15:guide id="6" pos="5040">
          <p15:clr>
            <a:srgbClr val="F26B43"/>
          </p15:clr>
        </p15:guide>
        <p15:guide id="7" pos="6240">
          <p15:clr>
            <a:srgbClr val="F26B43"/>
          </p15:clr>
        </p15:guide>
        <p15:guide id="8" pos="7440">
          <p15:clr>
            <a:srgbClr val="F26B43"/>
          </p15:clr>
        </p15:guide>
        <p15:guide id="9" orient="horz" pos="1474">
          <p15:clr>
            <a:srgbClr val="F26B43"/>
          </p15:clr>
        </p15:guide>
        <p15:guide id="10" orient="horz" pos="840">
          <p15:clr>
            <a:srgbClr val="F26B43"/>
          </p15:clr>
        </p15:guide>
        <p15:guide id="11" orient="horz" pos="240">
          <p15:clr>
            <a:srgbClr val="F26B43"/>
          </p15:clr>
        </p15:guide>
        <p15:guide id="12" orient="horz" pos="2696">
          <p15:clr>
            <a:srgbClr val="F26B43"/>
          </p15:clr>
        </p15:guide>
        <p15:guide id="13" orient="horz" pos="4080">
          <p15:clr>
            <a:srgbClr val="F26B43"/>
          </p15:clr>
        </p15:guide>
        <p15:guide id="14" orient="horz" pos="3936">
          <p15:clr>
            <a:srgbClr val="F26B43"/>
          </p15:clr>
        </p15:guide>
        <p15:guide id="15" pos="5034">
          <p15:clr>
            <a:srgbClr val="F26B43"/>
          </p15:clr>
        </p15:guide>
        <p15:guide id="16" orient="horz" pos="3312">
          <p15:clr>
            <a:srgbClr val="F26B43"/>
          </p15:clr>
        </p15:guide>
        <p15:guide id="17" orient="horz" pos="2702">
          <p15:clr>
            <a:srgbClr val="F26B43"/>
          </p15:clr>
        </p15:guide>
        <p15:guide id="18" pos="2634">
          <p15:clr>
            <a:srgbClr val="F26B43"/>
          </p15:clr>
        </p15:guide>
        <p15:guide id="19" pos="5046">
          <p15:clr>
            <a:srgbClr val="F26B43"/>
          </p15:clr>
        </p15:guide>
        <p15:guide id="20" orient="horz" pos="1468">
          <p15:clr>
            <a:srgbClr val="F26B43"/>
          </p15:clr>
        </p15:guide>
        <p15:guide id="21" orient="horz" pos="1480">
          <p15:clr>
            <a:srgbClr val="F26B43"/>
          </p15:clr>
        </p15:guide>
        <p15:guide id="22" orient="horz" pos="2706">
          <p15:clr>
            <a:srgbClr val="F26B43"/>
          </p15:clr>
        </p15:guide>
        <p15:guide id="23" pos="2648">
          <p15:clr>
            <a:srgbClr val="F26B43"/>
          </p15:clr>
        </p15:guide>
        <p15:guide id="24" orient="horz" pos="576">
          <p15:clr>
            <a:srgbClr val="FBAE40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e Royal Wolverhampton NHS Trust – RGB BLUE.eps-01.png">
            <a:extLst>
              <a:ext uri="{FF2B5EF4-FFF2-40B4-BE49-F238E27FC236}">
                <a16:creationId xmlns:a16="http://schemas.microsoft.com/office/drawing/2014/main" xmlns="" id="{12181E68-6252-49D6-BE66-288FC8AC3713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249" y="304950"/>
            <a:ext cx="2722561" cy="772526"/>
          </a:xfrm>
          <a:prstGeom prst="rect">
            <a:avLst/>
          </a:prstGeom>
        </p:spPr>
      </p:pic>
      <p:pic>
        <p:nvPicPr>
          <p:cNvPr id="6" name="Picture 5" descr="RWT Ribbon for ppt.jpg">
            <a:extLst>
              <a:ext uri="{FF2B5EF4-FFF2-40B4-BE49-F238E27FC236}">
                <a16:creationId xmlns:a16="http://schemas.microsoft.com/office/drawing/2014/main" xmlns="" id="{F25EE8DB-CF04-41E6-B69F-9DB2DAC6D454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94169"/>
            <a:ext cx="12192000" cy="1050264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4DA371E4-666A-4234-903B-B4F35C02897E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26830" y="6212252"/>
            <a:ext cx="6400800" cy="478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665BA"/>
              </a:buClr>
              <a:buNone/>
              <a:defRPr sz="2000" b="0" i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665BA"/>
              </a:buClr>
              <a:buNone/>
              <a:defRPr sz="2000" b="0" i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665BA"/>
              </a:buClr>
              <a:buNone/>
              <a:defRPr sz="1800" b="0" i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665BA"/>
              </a:buClr>
              <a:buNone/>
              <a:defRPr sz="1400" b="0" i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665BA"/>
              </a:buClr>
              <a:buNone/>
              <a:defRPr sz="1400" b="0" i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665BA"/>
              </a:buClr>
              <a:buNone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665BA"/>
              </a:buClr>
              <a:buNone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665BA"/>
              </a:buClr>
              <a:buNone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665BA"/>
              </a:buClr>
              <a:buNone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GB" sz="1300" dirty="0">
                <a:solidFill>
                  <a:srgbClr val="0A73BA"/>
                </a:solidFill>
              </a:rPr>
              <a:t>Safe &amp; Effective</a:t>
            </a:r>
            <a:r>
              <a:rPr lang="en-GB" sz="1300" dirty="0"/>
              <a:t> | </a:t>
            </a:r>
            <a:r>
              <a:rPr lang="en-GB" sz="1300" dirty="0">
                <a:solidFill>
                  <a:srgbClr val="AE0067"/>
                </a:solidFill>
              </a:rPr>
              <a:t>Kind &amp; Caring</a:t>
            </a:r>
            <a:r>
              <a:rPr lang="en-GB" sz="1300" dirty="0"/>
              <a:t> | </a:t>
            </a:r>
            <a:r>
              <a:rPr lang="en-GB" sz="1300" dirty="0">
                <a:solidFill>
                  <a:srgbClr val="5BBF21"/>
                </a:solidFill>
              </a:rPr>
              <a:t>Exceeding Expectation</a:t>
            </a:r>
            <a:endParaRPr lang="en-US" sz="1300" dirty="0">
              <a:solidFill>
                <a:srgbClr val="5BBF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211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lang="en-US" sz="2000" kern="1200" dirty="0" smtClean="0">
          <a:solidFill>
            <a:schemeClr val="tx1"/>
          </a:solidFill>
          <a:latin typeface="+mn-lt"/>
          <a:ea typeface="+mj-ea"/>
          <a:cs typeface="+mj-cs"/>
        </a:defRPr>
      </a:lvl1pPr>
      <a:lvl2pPr marL="182563" indent="-182563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lang="en-GB"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088">
          <p15:clr>
            <a:srgbClr val="F26B43"/>
          </p15:clr>
        </p15:guide>
        <p15:guide id="2" pos="3840">
          <p15:clr>
            <a:srgbClr val="F26B43"/>
          </p15:clr>
        </p15:guide>
        <p15:guide id="3" pos="2640">
          <p15:clr>
            <a:srgbClr val="F26B43"/>
          </p15:clr>
        </p15:guide>
        <p15:guide id="4" pos="1440">
          <p15:clr>
            <a:srgbClr val="F26B43"/>
          </p15:clr>
        </p15:guide>
        <p15:guide id="5" pos="240">
          <p15:clr>
            <a:srgbClr val="F26B43"/>
          </p15:clr>
        </p15:guide>
        <p15:guide id="6" pos="5040">
          <p15:clr>
            <a:srgbClr val="F26B43"/>
          </p15:clr>
        </p15:guide>
        <p15:guide id="7" pos="6240">
          <p15:clr>
            <a:srgbClr val="F26B43"/>
          </p15:clr>
        </p15:guide>
        <p15:guide id="8" pos="7440">
          <p15:clr>
            <a:srgbClr val="F26B43"/>
          </p15:clr>
        </p15:guide>
        <p15:guide id="9" orient="horz" pos="1474">
          <p15:clr>
            <a:srgbClr val="F26B43"/>
          </p15:clr>
        </p15:guide>
        <p15:guide id="10" orient="horz" pos="840">
          <p15:clr>
            <a:srgbClr val="F26B43"/>
          </p15:clr>
        </p15:guide>
        <p15:guide id="11" orient="horz" pos="240">
          <p15:clr>
            <a:srgbClr val="F26B43"/>
          </p15:clr>
        </p15:guide>
        <p15:guide id="12" orient="horz" pos="2696">
          <p15:clr>
            <a:srgbClr val="F26B43"/>
          </p15:clr>
        </p15:guide>
        <p15:guide id="13" orient="horz" pos="4080">
          <p15:clr>
            <a:srgbClr val="F26B43"/>
          </p15:clr>
        </p15:guide>
        <p15:guide id="14" orient="horz" pos="3936">
          <p15:clr>
            <a:srgbClr val="F26B43"/>
          </p15:clr>
        </p15:guide>
        <p15:guide id="15" pos="5034">
          <p15:clr>
            <a:srgbClr val="F26B43"/>
          </p15:clr>
        </p15:guide>
        <p15:guide id="16" orient="horz" pos="3312">
          <p15:clr>
            <a:srgbClr val="F26B43"/>
          </p15:clr>
        </p15:guide>
        <p15:guide id="17" orient="horz" pos="2702">
          <p15:clr>
            <a:srgbClr val="F26B43"/>
          </p15:clr>
        </p15:guide>
        <p15:guide id="18" pos="2634">
          <p15:clr>
            <a:srgbClr val="F26B43"/>
          </p15:clr>
        </p15:guide>
        <p15:guide id="19" pos="5046">
          <p15:clr>
            <a:srgbClr val="F26B43"/>
          </p15:clr>
        </p15:guide>
        <p15:guide id="20" orient="horz" pos="1468">
          <p15:clr>
            <a:srgbClr val="F26B43"/>
          </p15:clr>
        </p15:guide>
        <p15:guide id="21" orient="horz" pos="1480">
          <p15:clr>
            <a:srgbClr val="F26B43"/>
          </p15:clr>
        </p15:guide>
        <p15:guide id="22" orient="horz" pos="2706">
          <p15:clr>
            <a:srgbClr val="F26B43"/>
          </p15:clr>
        </p15:guide>
        <p15:guide id="23" pos="2648">
          <p15:clr>
            <a:srgbClr val="F26B43"/>
          </p15:clr>
        </p15:guide>
        <p15:guide id="24" orient="horz" pos="576">
          <p15:clr>
            <a:srgbClr val="FBAE4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Excel_Worksheet1.xls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Excel_Worksheet2.xlsx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ce.org.uk/guidance/qs49" TargetMode="External"/><Relationship Id="rId2" Type="http://schemas.openxmlformats.org/officeDocument/2006/relationships/hyperlink" Target="https://www.nice.org.uk/guidance/cg74" TargetMode="Externa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pa.org.uk/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2F56C043-6552-4ACB-9DF8-515F382C5992}"/>
              </a:ext>
            </a:extLst>
          </p:cNvPr>
          <p:cNvSpPr txBox="1">
            <a:spLocks/>
          </p:cNvSpPr>
          <p:nvPr/>
        </p:nvSpPr>
        <p:spPr bwMode="auto">
          <a:xfrm>
            <a:off x="379409" y="1295401"/>
            <a:ext cx="8451081" cy="2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Introduction of a Surgical Site Infection Surveillance Team and Dissemination of Data Resulting in Improved Patient Outcomes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D234C344-2065-4E20-87D0-A83219BC71E2}"/>
              </a:ext>
            </a:extLst>
          </p:cNvPr>
          <p:cNvSpPr txBox="1">
            <a:spLocks/>
          </p:cNvSpPr>
          <p:nvPr/>
        </p:nvSpPr>
        <p:spPr bwMode="auto">
          <a:xfrm>
            <a:off x="5833153" y="2878575"/>
            <a:ext cx="4176464" cy="2128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Vanessa Whatley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Head of Nursing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Royal Wolverhampton NHS Trust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83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D5BEF0-2608-4F24-96C4-6A39EA739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Business Case - Sept 2012</a:t>
            </a:r>
            <a:br>
              <a:rPr lang="en-GB" dirty="0"/>
            </a:br>
            <a:endParaRPr lang="en-GB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C8563208-F818-4BB6-9147-4E7ED5659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382" y="1202373"/>
            <a:ext cx="4736579" cy="446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8EEAE705-EBAB-4EC3-8AD7-C28A99C147A6}"/>
              </a:ext>
            </a:extLst>
          </p:cNvPr>
          <p:cNvSpPr txBox="1">
            <a:spLocks/>
          </p:cNvSpPr>
          <p:nvPr/>
        </p:nvSpPr>
        <p:spPr bwMode="auto">
          <a:xfrm>
            <a:off x="493722" y="1202373"/>
            <a:ext cx="4670461" cy="3834730"/>
          </a:xfrm>
          <a:prstGeom prst="rect">
            <a:avLst/>
          </a:prstGeom>
          <a:noFill/>
          <a:ln>
            <a:solidFill>
              <a:srgbClr val="4472C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indent="0" fontAlgn="base">
              <a:spcBef>
                <a:spcPct val="20000"/>
              </a:spcBef>
              <a:spcAft>
                <a:spcPct val="0"/>
              </a:spcAft>
              <a:buClr>
                <a:srgbClr val="1665BA"/>
              </a:buClr>
              <a:buNone/>
              <a:defRPr sz="2000">
                <a:latin typeface="Arial"/>
                <a:cs typeface="Arial"/>
              </a:defRPr>
            </a:lvl1pPr>
            <a:lvl2pPr lvl="1" indent="0" fontAlgn="base">
              <a:spcBef>
                <a:spcPct val="20000"/>
              </a:spcBef>
              <a:spcAft>
                <a:spcPct val="0"/>
              </a:spcAft>
              <a:buClr>
                <a:srgbClr val="1665BA"/>
              </a:buClr>
              <a:buNone/>
              <a:defRPr sz="1600">
                <a:latin typeface="Arial"/>
                <a:cs typeface="Arial"/>
              </a:defRPr>
            </a:lvl2pPr>
            <a:lvl3pPr indent="0" fontAlgn="base">
              <a:spcBef>
                <a:spcPct val="20000"/>
              </a:spcBef>
              <a:spcAft>
                <a:spcPct val="0"/>
              </a:spcAft>
              <a:buClr>
                <a:srgbClr val="1665BA"/>
              </a:buClr>
              <a:buNone/>
              <a:defRPr sz="1400">
                <a:latin typeface="Arial"/>
                <a:cs typeface="Arial"/>
              </a:defRPr>
            </a:lvl3pPr>
            <a:lvl4pPr indent="0" fontAlgn="base">
              <a:spcBef>
                <a:spcPct val="20000"/>
              </a:spcBef>
              <a:spcAft>
                <a:spcPct val="0"/>
              </a:spcAft>
              <a:buClr>
                <a:srgbClr val="1665BA"/>
              </a:buClr>
              <a:buNone/>
              <a:defRPr sz="1200">
                <a:latin typeface="Arial"/>
                <a:cs typeface="Arial"/>
              </a:defRPr>
            </a:lvl4pPr>
            <a:lvl5pPr indent="0" fontAlgn="base">
              <a:spcBef>
                <a:spcPct val="20000"/>
              </a:spcBef>
              <a:spcAft>
                <a:spcPct val="0"/>
              </a:spcAft>
              <a:buClr>
                <a:srgbClr val="1665BA"/>
              </a:buClr>
              <a:buNone/>
              <a:defRPr sz="1200">
                <a:latin typeface="Arial"/>
                <a:cs typeface="Arial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1665BA"/>
              </a:buClr>
              <a:buChar char="»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1665BA"/>
              </a:buClr>
              <a:buChar char="»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1665BA"/>
              </a:buClr>
              <a:buChar char="»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1665BA"/>
              </a:buClr>
              <a:buChar char="»"/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665BA"/>
              </a:buClr>
              <a:buSzTx/>
              <a:buFontTx/>
              <a:buNone/>
              <a:tabLst/>
              <a:defRPr/>
            </a:pPr>
            <a:r>
              <a:rPr kumimoji="0" lang="en-GB" sz="2000" b="0" i="1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/>
                <a:cs typeface="Arial"/>
              </a:rPr>
              <a:t>Existing resources used</a:t>
            </a: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665B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Infection Prevention Team supervision (band 7)/ leave cover for band 6 nurse</a:t>
            </a: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665B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Infection Prevention secretarial and data analysis resource</a:t>
            </a: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665B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Infection Prevention senior leadership</a:t>
            </a:r>
          </a:p>
        </p:txBody>
      </p:sp>
    </p:spTree>
    <p:extLst>
      <p:ext uri="{BB962C8B-B14F-4D97-AF65-F5344CB8AC3E}">
        <p14:creationId xmlns:p14="http://schemas.microsoft.com/office/powerpoint/2010/main" val="132022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1FAC60-93DE-4532-904E-B5D6A7C64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Surveillance 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F001DB3-72A7-419F-90AD-177F50BD3CD8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lv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72C4"/>
              </a:buClr>
            </a:pPr>
            <a:r>
              <a:rPr lang="en-GB" sz="1100" dirty="0">
                <a:solidFill>
                  <a:prstClr val="black"/>
                </a:solidFill>
                <a:ea typeface="+mn-ea"/>
              </a:rPr>
              <a:t>National surveillance definitions were used (HPA; 2011; Protocol for the Surveillance of Surgical Site Infection)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72C4"/>
              </a:buClr>
            </a:pPr>
            <a:r>
              <a:rPr lang="en-GB" sz="1100" dirty="0">
                <a:solidFill>
                  <a:prstClr val="black"/>
                </a:solidFill>
                <a:ea typeface="+mn-ea"/>
              </a:rPr>
              <a:t>Inpatient surveillance</a:t>
            </a:r>
          </a:p>
          <a:p>
            <a:pPr marL="457200" lvl="1" indent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472C4"/>
              </a:buClr>
              <a:buNone/>
            </a:pPr>
            <a:r>
              <a:rPr lang="en-GB" sz="1100" dirty="0">
                <a:solidFill>
                  <a:prstClr val="black"/>
                </a:solidFill>
              </a:rPr>
              <a:t>Readmission</a:t>
            </a:r>
          </a:p>
          <a:p>
            <a:pPr marL="457200" lvl="1" indent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472C4"/>
              </a:buClr>
              <a:buNone/>
            </a:pPr>
            <a:r>
              <a:rPr lang="en-GB" sz="1100" dirty="0">
                <a:solidFill>
                  <a:prstClr val="black"/>
                </a:solidFill>
              </a:rPr>
              <a:t>Day surgery (from July 2014-July2017)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72C4"/>
              </a:buClr>
            </a:pPr>
            <a:r>
              <a:rPr lang="en-GB" sz="1100" dirty="0">
                <a:solidFill>
                  <a:prstClr val="black"/>
                </a:solidFill>
                <a:ea typeface="+mn-ea"/>
              </a:rPr>
              <a:t>Post discharge</a:t>
            </a:r>
          </a:p>
          <a:p>
            <a:pPr marL="457200" lvl="1" indent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472C4"/>
              </a:buClr>
              <a:buNone/>
            </a:pPr>
            <a:r>
              <a:rPr lang="en-GB" sz="1100" dirty="0">
                <a:solidFill>
                  <a:prstClr val="black"/>
                </a:solidFill>
              </a:rPr>
              <a:t>30 days telephone calls</a:t>
            </a:r>
          </a:p>
          <a:p>
            <a:pPr marL="457200" lvl="1" indent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472C4"/>
              </a:buClr>
              <a:buNone/>
            </a:pPr>
            <a:r>
              <a:rPr lang="en-GB" sz="1100" dirty="0">
                <a:solidFill>
                  <a:prstClr val="black"/>
                </a:solidFill>
              </a:rPr>
              <a:t>In addition 3 monthly for all implants for 1 year</a:t>
            </a:r>
          </a:p>
          <a:p>
            <a:pPr marL="457200" lvl="1" indent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472C4"/>
              </a:buClr>
              <a:buNone/>
            </a:pPr>
            <a:r>
              <a:rPr lang="en-GB" sz="1100" dirty="0">
                <a:solidFill>
                  <a:prstClr val="black"/>
                </a:solidFill>
              </a:rPr>
              <a:t>Clinic FU appointments</a:t>
            </a:r>
          </a:p>
          <a:p>
            <a:pPr marL="457200" lvl="1" indent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472C4"/>
              </a:buClr>
              <a:buNone/>
            </a:pPr>
            <a:r>
              <a:rPr lang="en-GB" sz="1100" dirty="0">
                <a:solidFill>
                  <a:prstClr val="black"/>
                </a:solidFill>
              </a:rPr>
              <a:t>Fracture clinic</a:t>
            </a:r>
          </a:p>
          <a:p>
            <a:pPr marL="457200" lvl="1" indent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472C4"/>
              </a:buClr>
              <a:buNone/>
            </a:pPr>
            <a:r>
              <a:rPr lang="en-GB" sz="1100" dirty="0">
                <a:solidFill>
                  <a:prstClr val="black"/>
                </a:solidFill>
              </a:rPr>
              <a:t>Surgical wound clinics</a:t>
            </a:r>
          </a:p>
          <a:p>
            <a:pPr marL="457200" lvl="1" indent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472C4"/>
              </a:buClr>
              <a:buNone/>
            </a:pPr>
            <a:r>
              <a:rPr lang="en-GB" sz="1100" dirty="0">
                <a:solidFill>
                  <a:prstClr val="black"/>
                </a:solidFill>
              </a:rPr>
              <a:t>Now surveying all atrial graft and implants indefinitely due to </a:t>
            </a:r>
            <a:r>
              <a:rPr lang="en-GB" sz="1100" i="1" dirty="0">
                <a:solidFill>
                  <a:prstClr val="black"/>
                </a:solidFill>
              </a:rPr>
              <a:t>M. Chimaera </a:t>
            </a:r>
            <a:r>
              <a:rPr lang="en-GB" sz="1100" dirty="0">
                <a:solidFill>
                  <a:prstClr val="black"/>
                </a:solidFill>
              </a:rPr>
              <a:t>through lab data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72C4"/>
              </a:buClr>
            </a:pPr>
            <a:r>
              <a:rPr lang="en-GB" sz="1100" dirty="0">
                <a:solidFill>
                  <a:prstClr val="black"/>
                </a:solidFill>
                <a:ea typeface="+mn-ea"/>
              </a:rPr>
              <a:t>Exceptions</a:t>
            </a:r>
          </a:p>
          <a:p>
            <a:pPr marL="457200" lvl="1" indent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472C4"/>
              </a:buClr>
              <a:buNone/>
            </a:pPr>
            <a:r>
              <a:rPr lang="en-GB" sz="1100" dirty="0">
                <a:solidFill>
                  <a:prstClr val="black"/>
                </a:solidFill>
              </a:rPr>
              <a:t>Procedures involving mucous membranes e.g. TOE, endoscopy.</a:t>
            </a:r>
          </a:p>
          <a:p>
            <a:pPr marL="457200" lvl="1" indent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472C4"/>
              </a:buClr>
              <a:buNone/>
            </a:pPr>
            <a:r>
              <a:rPr lang="en-GB" sz="1100" dirty="0">
                <a:solidFill>
                  <a:prstClr val="black"/>
                </a:solidFill>
              </a:rPr>
              <a:t>Procedures not undertaken in theatres.</a:t>
            </a:r>
          </a:p>
          <a:p>
            <a:pPr marL="457200" lvl="1" indent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472C4"/>
              </a:buClr>
              <a:buNone/>
            </a:pPr>
            <a:r>
              <a:rPr lang="en-GB" sz="1100" dirty="0">
                <a:solidFill>
                  <a:prstClr val="black"/>
                </a:solidFill>
              </a:rPr>
              <a:t>Minor ops in GP practices. </a:t>
            </a:r>
          </a:p>
          <a:p>
            <a:pPr marL="457200" lvl="1" indent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472C4"/>
              </a:buClr>
              <a:buNone/>
            </a:pPr>
            <a:r>
              <a:rPr lang="en-GB" sz="1100" dirty="0">
                <a:solidFill>
                  <a:prstClr val="black"/>
                </a:solidFill>
              </a:rPr>
              <a:t>Day cases (Commenced April 15)</a:t>
            </a:r>
          </a:p>
          <a:p>
            <a:pPr marL="0" lvl="1" indent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472C4"/>
              </a:buClr>
              <a:buNone/>
            </a:pPr>
            <a:r>
              <a:rPr lang="en-GB" sz="1000" dirty="0">
                <a:solidFill>
                  <a:prstClr val="black"/>
                </a:solidFill>
              </a:rPr>
              <a:t>Presentation</a:t>
            </a:r>
          </a:p>
          <a:p>
            <a:pPr marL="457200" lvl="1" indent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472C4"/>
              </a:buClr>
              <a:buNone/>
            </a:pPr>
            <a:r>
              <a:rPr lang="en-GB" sz="1100" dirty="0">
                <a:solidFill>
                  <a:prstClr val="black"/>
                </a:solidFill>
              </a:rPr>
              <a:t>Admission, Readmission, post discharge and patient reported</a:t>
            </a:r>
          </a:p>
          <a:p>
            <a:pPr marL="457200" lvl="1" indent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472C4"/>
              </a:buClr>
              <a:buNone/>
            </a:pPr>
            <a:r>
              <a:rPr lang="en-GB" sz="1100" dirty="0">
                <a:solidFill>
                  <a:prstClr val="black"/>
                </a:solidFill>
              </a:rPr>
              <a:t>Surgeon specific, specialty, microbial, wound type, microbiology, contrast with peers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164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7223EF-E198-4DB7-BE34-F11E56CC9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Process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B79836A-D10F-49AC-8F74-55B173FAE5A1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lv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72C4"/>
              </a:buClr>
            </a:pPr>
            <a:r>
              <a:rPr lang="en-GB" sz="2200" dirty="0">
                <a:solidFill>
                  <a:prstClr val="black"/>
                </a:solidFill>
                <a:ea typeface="+mn-ea"/>
              </a:rPr>
              <a:t>Patients identified through an interface with the Trusts Theatre system (Galaxy/</a:t>
            </a:r>
            <a:r>
              <a:rPr lang="en-GB" sz="2200" dirty="0" err="1">
                <a:solidFill>
                  <a:prstClr val="black"/>
                </a:solidFill>
                <a:ea typeface="+mn-ea"/>
              </a:rPr>
              <a:t>Ormis</a:t>
            </a:r>
            <a:r>
              <a:rPr lang="en-GB" sz="2200" dirty="0">
                <a:solidFill>
                  <a:prstClr val="black"/>
                </a:solidFill>
                <a:ea typeface="+mn-ea"/>
              </a:rPr>
              <a:t>)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72C4"/>
              </a:buClr>
            </a:pPr>
            <a:r>
              <a:rPr lang="en-GB" sz="2200" dirty="0">
                <a:solidFill>
                  <a:prstClr val="black"/>
                </a:solidFill>
                <a:ea typeface="+mn-ea"/>
              </a:rPr>
              <a:t>Visited by an HCA for triggers 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72C4"/>
              </a:buClr>
            </a:pPr>
            <a:r>
              <a:rPr lang="en-GB" sz="2200" dirty="0">
                <a:solidFill>
                  <a:prstClr val="black"/>
                </a:solidFill>
                <a:ea typeface="+mn-ea"/>
              </a:rPr>
              <a:t>If positive visited by Nurse, discusses with clinical team and definitions applied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72C4"/>
              </a:buClr>
            </a:pPr>
            <a:r>
              <a:rPr lang="en-GB" sz="2200" dirty="0">
                <a:solidFill>
                  <a:prstClr val="black"/>
                </a:solidFill>
                <a:ea typeface="+mn-ea"/>
              </a:rPr>
              <a:t>Post discharge surveillance call at 30 days (implants- call at 3, 6 and 12 months)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72C4"/>
              </a:buClr>
            </a:pPr>
            <a:r>
              <a:rPr lang="en-GB" sz="2200" dirty="0">
                <a:solidFill>
                  <a:prstClr val="black"/>
                </a:solidFill>
                <a:ea typeface="+mn-ea"/>
              </a:rPr>
              <a:t>PD Questionnaire for positive SSI responses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72C4"/>
              </a:buClr>
            </a:pPr>
            <a:r>
              <a:rPr lang="en-GB" sz="2200" dirty="0">
                <a:solidFill>
                  <a:prstClr val="black"/>
                </a:solidFill>
                <a:ea typeface="+mn-ea"/>
              </a:rPr>
              <a:t>Patients are ‘tagged’ on </a:t>
            </a:r>
            <a:r>
              <a:rPr lang="en-GB" sz="2200" dirty="0" err="1">
                <a:solidFill>
                  <a:prstClr val="black"/>
                </a:solidFill>
                <a:ea typeface="+mn-ea"/>
              </a:rPr>
              <a:t>ICNet</a:t>
            </a:r>
            <a:r>
              <a:rPr lang="en-GB" sz="2200" dirty="0">
                <a:solidFill>
                  <a:prstClr val="black"/>
                </a:solidFill>
                <a:ea typeface="+mn-ea"/>
              </a:rPr>
              <a:t> (SSI Monitor) for 1 year to alert on readmission.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72C4"/>
              </a:buClr>
            </a:pPr>
            <a:r>
              <a:rPr lang="en-GB" sz="2200" dirty="0">
                <a:solidFill>
                  <a:prstClr val="black"/>
                </a:solidFill>
                <a:ea typeface="+mn-ea"/>
              </a:rPr>
              <a:t>All data stored on </a:t>
            </a:r>
            <a:r>
              <a:rPr lang="en-GB" sz="2200" dirty="0" err="1">
                <a:solidFill>
                  <a:prstClr val="black"/>
                </a:solidFill>
                <a:ea typeface="+mn-ea"/>
              </a:rPr>
              <a:t>ICNet</a:t>
            </a:r>
            <a:r>
              <a:rPr lang="en-GB" sz="2200" dirty="0">
                <a:solidFill>
                  <a:prstClr val="black"/>
                </a:solidFill>
                <a:ea typeface="+mn-ea"/>
              </a:rPr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418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02407CFD-80C0-438B-A7AC-68F733EEE9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6107416"/>
              </p:ext>
            </p:extLst>
          </p:nvPr>
        </p:nvGraphicFramePr>
        <p:xfrm>
          <a:off x="3592873" y="248785"/>
          <a:ext cx="4536503" cy="5438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Worksheet" r:id="rId4" imgW="9629871" imgH="11544249" progId="Excel.Sheet.12">
                  <p:embed/>
                </p:oleObj>
              </mc:Choice>
              <mc:Fallback>
                <p:oleObj name="Worksheet" r:id="rId4" imgW="9629871" imgH="11544249" progId="Excel.Sheet.12">
                  <p:embed/>
                  <p:pic>
                    <p:nvPicPr>
                      <p:cNvPr id="4" name="Content Placeholder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92873" y="248785"/>
                        <a:ext cx="4536503" cy="5438767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xmlns="" id="{07414F82-4420-4F25-872A-8BF87CE36897}"/>
              </a:ext>
            </a:extLst>
          </p:cNvPr>
          <p:cNvSpPr/>
          <p:nvPr/>
        </p:nvSpPr>
        <p:spPr bwMode="auto">
          <a:xfrm>
            <a:off x="5321065" y="1760953"/>
            <a:ext cx="1008112" cy="1368152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94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04F1816D-90DC-4750-B06E-CB5A1CD1F9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4125245"/>
              </p:ext>
            </p:extLst>
          </p:nvPr>
        </p:nvGraphicFramePr>
        <p:xfrm>
          <a:off x="688247" y="619647"/>
          <a:ext cx="7794438" cy="4971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Worksheet" r:id="rId4" imgW="11963509" imgH="7629403" progId="Excel.Sheet.12">
                  <p:embed/>
                </p:oleObj>
              </mc:Choice>
              <mc:Fallback>
                <p:oleObj name="Worksheet" r:id="rId4" imgW="11963509" imgH="7629403" progId="Excel.Sheet.12">
                  <p:embed/>
                  <p:pic>
                    <p:nvPicPr>
                      <p:cNvPr id="4" name="Content Placeholder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8247" y="619647"/>
                        <a:ext cx="7794438" cy="4971256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261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2FAB09-0F80-4D0D-8D80-AEBBFF6DC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3F8B7837-D12D-49E7-BAD9-4941527854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3712982"/>
              </p:ext>
            </p:extLst>
          </p:nvPr>
        </p:nvGraphicFramePr>
        <p:xfrm>
          <a:off x="1612672" y="1716085"/>
          <a:ext cx="8963475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9872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06D7C2-0A7E-4EF5-B53D-1E8EBCF85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 Comparison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D9D0B2-50CD-4FE9-9204-15C81EA836DA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342900" lvl="0" indent="-3429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72C4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ea typeface="+mn-ea"/>
              </a:rPr>
              <a:t>Inpatient, re-admission and post-discharge SSI rate for each surgical category are reported below (</a:t>
            </a:r>
            <a:r>
              <a:rPr lang="en-GB" b="1" dirty="0">
                <a:solidFill>
                  <a:srgbClr val="000000"/>
                </a:solidFill>
                <a:ea typeface="+mn-ea"/>
              </a:rPr>
              <a:t>Q3 12/13 </a:t>
            </a:r>
            <a:r>
              <a:rPr lang="en-GB" dirty="0">
                <a:solidFill>
                  <a:srgbClr val="000000"/>
                </a:solidFill>
                <a:ea typeface="+mn-ea"/>
              </a:rPr>
              <a:t>compared to </a:t>
            </a:r>
            <a:r>
              <a:rPr lang="en-GB" b="1" dirty="0">
                <a:solidFill>
                  <a:srgbClr val="000000"/>
                </a:solidFill>
                <a:ea typeface="+mn-ea"/>
              </a:rPr>
              <a:t>Q1 18/19</a:t>
            </a:r>
            <a:r>
              <a:rPr lang="en-GB" dirty="0">
                <a:solidFill>
                  <a:srgbClr val="000000"/>
                </a:solidFill>
                <a:ea typeface="+mn-ea"/>
              </a:rPr>
              <a:t>).</a:t>
            </a:r>
            <a:endParaRPr lang="en-GB" sz="2800" dirty="0">
              <a:solidFill>
                <a:srgbClr val="000000"/>
              </a:solidFill>
              <a:ea typeface="+mn-ea"/>
            </a:endParaRPr>
          </a:p>
          <a:p>
            <a:endParaRPr lang="en-GB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8CDAD4C5-C5B9-4DCD-93BB-7A5DA7DED8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981930"/>
              </p:ext>
            </p:extLst>
          </p:nvPr>
        </p:nvGraphicFramePr>
        <p:xfrm>
          <a:off x="3708556" y="2307113"/>
          <a:ext cx="4771708" cy="3065149"/>
        </p:xfrm>
        <a:graphic>
          <a:graphicData uri="http://schemas.openxmlformats.org/drawingml/2006/table">
            <a:tbl>
              <a:tblPr firstRow="1" bandRow="1"/>
              <a:tblGrid>
                <a:gridCol w="17237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dirty="0"/>
                        <a:t>Q3 12/13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dirty="0"/>
                        <a:t>Q1 18/19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71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</a:rPr>
                        <a:t>General Surgery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dirty="0"/>
                        <a:t>11.4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</a:rPr>
                        <a:t>2.7%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29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800" dirty="0">
                          <a:solidFill>
                            <a:srgbClr val="000000"/>
                          </a:solidFill>
                        </a:rPr>
                        <a:t>Urology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dirty="0"/>
                        <a:t>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</a:rPr>
                        <a:t>3.7%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800" dirty="0">
                          <a:solidFill>
                            <a:srgbClr val="000000"/>
                          </a:solidFill>
                        </a:rPr>
                        <a:t>Trauma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dirty="0"/>
                        <a:t>4.7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</a:rPr>
                        <a:t>0.8%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800" dirty="0">
                          <a:solidFill>
                            <a:srgbClr val="000000"/>
                          </a:solidFill>
                        </a:rPr>
                        <a:t>Orthopaedic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dirty="0"/>
                        <a:t>4.7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</a:rPr>
                        <a:t>1.5%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800" dirty="0">
                          <a:solidFill>
                            <a:srgbClr val="000000"/>
                          </a:solidFill>
                        </a:rPr>
                        <a:t>Gynaecology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dirty="0"/>
                        <a:t>11.8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</a:rPr>
                        <a:t>2.4%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800" dirty="0">
                          <a:solidFill>
                            <a:srgbClr val="000000"/>
                          </a:solidFill>
                        </a:rPr>
                        <a:t>Obstetrics 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dirty="0"/>
                        <a:t>11.6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800" dirty="0">
                          <a:solidFill>
                            <a:srgbClr val="000000"/>
                          </a:solidFill>
                        </a:rPr>
                        <a:t>1.5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</a:rPr>
                        <a:t>Cardiothoracic 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dirty="0"/>
                        <a:t>14.1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dirty="0"/>
                        <a:t>3.9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450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787DD2-5FB8-44B5-82AF-24267BFAF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Wound Categorisation Comparison</a:t>
            </a:r>
          </a:p>
        </p:txBody>
      </p:sp>
      <p:graphicFrame>
        <p:nvGraphicFramePr>
          <p:cNvPr id="5" name="Content Placeholder 11">
            <a:extLst>
              <a:ext uri="{FF2B5EF4-FFF2-40B4-BE49-F238E27FC236}">
                <a16:creationId xmlns:a16="http://schemas.microsoft.com/office/drawing/2014/main" xmlns="" id="{2044C23F-409F-4757-9822-13F8776605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2074788"/>
              </p:ext>
            </p:extLst>
          </p:nvPr>
        </p:nvGraphicFramePr>
        <p:xfrm>
          <a:off x="379410" y="1295401"/>
          <a:ext cx="3213462" cy="2995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9">
            <a:extLst>
              <a:ext uri="{FF2B5EF4-FFF2-40B4-BE49-F238E27FC236}">
                <a16:creationId xmlns:a16="http://schemas.microsoft.com/office/drawing/2014/main" xmlns="" id="{CDCCBE84-69F2-4186-A924-8890E4CF88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5205540"/>
              </p:ext>
            </p:extLst>
          </p:nvPr>
        </p:nvGraphicFramePr>
        <p:xfrm>
          <a:off x="7449434" y="1325881"/>
          <a:ext cx="3553097" cy="2934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1D0ECEEB-99D3-4953-848C-EB187E53CA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378685"/>
              </p:ext>
            </p:extLst>
          </p:nvPr>
        </p:nvGraphicFramePr>
        <p:xfrm>
          <a:off x="4092108" y="2708365"/>
          <a:ext cx="3357326" cy="2724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8467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  <p:bldGraphic spid="8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FC11A2-4E61-4C3A-B8E1-A42C79E57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Patient Feedback</a:t>
            </a:r>
          </a:p>
        </p:txBody>
      </p:sp>
      <p:sp>
        <p:nvSpPr>
          <p:cNvPr id="7" name="Rounded Rectangular Callout 4">
            <a:extLst>
              <a:ext uri="{FF2B5EF4-FFF2-40B4-BE49-F238E27FC236}">
                <a16:creationId xmlns:a16="http://schemas.microsoft.com/office/drawing/2014/main" xmlns="" id="{A21E8433-A457-46AC-94DB-5F1F5CF0447D}"/>
              </a:ext>
            </a:extLst>
          </p:cNvPr>
          <p:cNvSpPr/>
          <p:nvPr/>
        </p:nvSpPr>
        <p:spPr>
          <a:xfrm>
            <a:off x="3420104" y="4799958"/>
            <a:ext cx="5360126" cy="612648"/>
          </a:xfrm>
          <a:prstGeom prst="wedgeRoundRectCallout">
            <a:avLst>
              <a:gd name="adj1" fmla="val -57937"/>
              <a:gd name="adj2" fmla="val 111007"/>
              <a:gd name="adj3" fmla="val 16667"/>
            </a:avLst>
          </a:prstGeom>
          <a:gradFill rotWithShape="1">
            <a:gsLst>
              <a:gs pos="0">
                <a:srgbClr val="4472C4">
                  <a:satMod val="103000"/>
                  <a:lumMod val="102000"/>
                  <a:tint val="94000"/>
                </a:srgbClr>
              </a:gs>
              <a:gs pos="50000">
                <a:srgbClr val="4472C4">
                  <a:satMod val="110000"/>
                  <a:lumMod val="100000"/>
                  <a:shade val="100000"/>
                </a:srgbClr>
              </a:gs>
              <a:gs pos="100000">
                <a:srgbClr val="4472C4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“It’s nice to receive a follow up call”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ounded Rectangular Callout 5">
            <a:extLst>
              <a:ext uri="{FF2B5EF4-FFF2-40B4-BE49-F238E27FC236}">
                <a16:creationId xmlns:a16="http://schemas.microsoft.com/office/drawing/2014/main" xmlns="" id="{B6F93BF8-9AAC-4AA5-959A-6E24C210C0CD}"/>
              </a:ext>
            </a:extLst>
          </p:cNvPr>
          <p:cNvSpPr/>
          <p:nvPr/>
        </p:nvSpPr>
        <p:spPr>
          <a:xfrm>
            <a:off x="3057295" y="2820141"/>
            <a:ext cx="6074229" cy="1288869"/>
          </a:xfrm>
          <a:prstGeom prst="wedgeRoundRectCallout">
            <a:avLst>
              <a:gd name="adj1" fmla="val -322"/>
              <a:gd name="adj2" fmla="val 84671"/>
              <a:gd name="adj3" fmla="val 16667"/>
            </a:avLst>
          </a:prstGeom>
          <a:gradFill rotWithShape="1">
            <a:gsLst>
              <a:gs pos="0">
                <a:srgbClr val="4472C4">
                  <a:satMod val="103000"/>
                  <a:lumMod val="102000"/>
                  <a:tint val="94000"/>
                </a:srgbClr>
              </a:gs>
              <a:gs pos="50000">
                <a:srgbClr val="4472C4">
                  <a:satMod val="110000"/>
                  <a:lumMod val="100000"/>
                  <a:shade val="100000"/>
                </a:srgbClr>
              </a:gs>
              <a:gs pos="100000">
                <a:srgbClr val="4472C4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“Thank you so much, it’s very reassuring to have a call to see how I'm healing!”</a:t>
            </a:r>
          </a:p>
        </p:txBody>
      </p:sp>
      <p:sp>
        <p:nvSpPr>
          <p:cNvPr id="9" name="Rounded Rectangular Callout 6">
            <a:extLst>
              <a:ext uri="{FF2B5EF4-FFF2-40B4-BE49-F238E27FC236}">
                <a16:creationId xmlns:a16="http://schemas.microsoft.com/office/drawing/2014/main" xmlns="" id="{38E247AD-536A-4862-AE45-F792D26FCD0C}"/>
              </a:ext>
            </a:extLst>
          </p:cNvPr>
          <p:cNvSpPr/>
          <p:nvPr/>
        </p:nvSpPr>
        <p:spPr>
          <a:xfrm>
            <a:off x="2983272" y="1601725"/>
            <a:ext cx="6222276" cy="612648"/>
          </a:xfrm>
          <a:prstGeom prst="wedgeRoundRectCallout">
            <a:avLst>
              <a:gd name="adj1" fmla="val -38835"/>
              <a:gd name="adj2" fmla="val 99813"/>
              <a:gd name="adj3" fmla="val 16667"/>
            </a:avLst>
          </a:prstGeom>
          <a:gradFill rotWithShape="1">
            <a:gsLst>
              <a:gs pos="0">
                <a:srgbClr val="4472C4">
                  <a:satMod val="103000"/>
                  <a:lumMod val="102000"/>
                  <a:tint val="94000"/>
                </a:srgbClr>
              </a:gs>
              <a:gs pos="50000">
                <a:srgbClr val="4472C4">
                  <a:satMod val="110000"/>
                  <a:lumMod val="100000"/>
                  <a:shade val="100000"/>
                </a:srgbClr>
              </a:gs>
              <a:gs pos="100000">
                <a:srgbClr val="4472C4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“Excellent to receive a surveillance call”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296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1BD98E-9C16-4E18-8550-A264CE4B0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34A89FD-2DE1-4D9D-87FB-D61A42D8934C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342900" lvl="0" indent="-3429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72C4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ea typeface="+mn-ea"/>
              </a:rPr>
              <a:t>Data isn't risk stratified (sex, BMI, ASA, duration of operation T-Time) and is provided in an non-stratified form with a plan to include this in the future. 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72C4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ea typeface="+mn-ea"/>
              </a:rPr>
              <a:t>Procedures outside theatre are increasing but not currently included.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72C4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ea typeface="+mn-ea"/>
              </a:rPr>
              <a:t>At times contingency plans have been put in place due to interface/IT issues which may result in some loss of information.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604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EC6614-E024-48FC-8ED2-EAD003A6E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Session Objectives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D9FF250-810D-4D6A-9BF0-FAAFBCA45BF7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342900" lvl="0" indent="-3429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72C4"/>
              </a:buClr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prstClr val="black"/>
                </a:solidFill>
                <a:ea typeface="+mn-ea"/>
              </a:rPr>
              <a:t>Present one NHS Trust’s rational for large scale surgical site infection (SSI) surveillance.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72C4"/>
              </a:buClr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prstClr val="black"/>
                </a:solidFill>
                <a:ea typeface="+mn-ea"/>
              </a:rPr>
              <a:t>Explain one approach to large scale SSI surveillance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72C4"/>
              </a:buClr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prstClr val="black"/>
                </a:solidFill>
                <a:ea typeface="+mn-ea"/>
              </a:rPr>
              <a:t>Convey the practical implementation, evolution, challenges and sustainability of a project to implement high quality surgical site infection as a patient safety initiative.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72C4"/>
              </a:buClr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prstClr val="black"/>
                </a:solidFill>
                <a:ea typeface="+mn-ea"/>
              </a:rPr>
              <a:t>Understand the potential  impact of SSI surveillance.</a:t>
            </a:r>
          </a:p>
        </p:txBody>
      </p:sp>
    </p:spTree>
    <p:extLst>
      <p:ext uri="{BB962C8B-B14F-4D97-AF65-F5344CB8AC3E}">
        <p14:creationId xmlns:p14="http://schemas.microsoft.com/office/powerpoint/2010/main" val="291449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BD93FF-5BE8-46F3-BB70-5E121AB36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Positive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736DD17-A73E-4D6B-9E31-C0D851F27933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342900" lvl="0" indent="-3429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72C4"/>
              </a:buClr>
              <a:buFont typeface="Arial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ea typeface="+mn-ea"/>
              </a:rPr>
              <a:t>Continued reduction in SSI rates since introduction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72C4"/>
              </a:buClr>
              <a:buFont typeface="Arial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ea typeface="+mn-ea"/>
              </a:rPr>
              <a:t>Enhanced working relationships within the Surgical Division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72C4"/>
              </a:buClr>
              <a:buFont typeface="Arial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ea typeface="+mn-ea"/>
              </a:rPr>
              <a:t>Competitive improvement strategy – anonymised surgeon data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72C4"/>
              </a:buClr>
              <a:buFont typeface="Arial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ea typeface="+mn-ea"/>
              </a:rPr>
              <a:t>Positively showcasing the Organisation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72C4"/>
              </a:buClr>
              <a:buFont typeface="Arial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ea typeface="+mn-ea"/>
              </a:rPr>
              <a:t>Excellent patient feedback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72C4"/>
              </a:buClr>
              <a:buFont typeface="Arial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ea typeface="+mn-ea"/>
              </a:rPr>
              <a:t>Data used to guide further improvement – MSSA screening and decolonisation pilot within Cardiac services as a response to SSI data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72C4"/>
              </a:buClr>
              <a:buFont typeface="Arial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ea typeface="+mn-ea"/>
              </a:rPr>
              <a:t>One together award winner for reducing SSI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72C4"/>
              </a:buClr>
              <a:buFont typeface="Arial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ea typeface="+mn-ea"/>
              </a:rPr>
              <a:t>Now substantive role of the IP team.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72C4"/>
              </a:buClr>
              <a:buFont typeface="Arial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ea typeface="+mn-ea"/>
              </a:rPr>
              <a:t>Supports GIRFT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563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CAFC28-9650-4DA7-8E2E-B31256822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410" y="379413"/>
            <a:ext cx="8512041" cy="822960"/>
          </a:xfrm>
        </p:spPr>
        <p:txBody>
          <a:bodyPr/>
          <a:lstStyle/>
          <a:p>
            <a:r>
              <a:rPr lang="en-GB" dirty="0"/>
              <a:t>HAI Prevalence 2011 &amp; 2016 Comparison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D8B19190-965A-4A42-A321-045246316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0" y="1569286"/>
            <a:ext cx="7712108" cy="3444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1D5696B9-9467-471A-A8E4-235DC11CD6B6}"/>
              </a:ext>
            </a:extLst>
          </p:cNvPr>
          <p:cNvCxnSpPr/>
          <p:nvPr/>
        </p:nvCxnSpPr>
        <p:spPr>
          <a:xfrm>
            <a:off x="379410" y="3762103"/>
            <a:ext cx="771210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EA52E373-BC10-482F-B900-AE739839D1E7}"/>
              </a:ext>
            </a:extLst>
          </p:cNvPr>
          <p:cNvCxnSpPr/>
          <p:nvPr/>
        </p:nvCxnSpPr>
        <p:spPr>
          <a:xfrm>
            <a:off x="379410" y="4132218"/>
            <a:ext cx="771210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7D14974-0404-4BD6-9EE3-F3A68A3B2694}"/>
              </a:ext>
            </a:extLst>
          </p:cNvPr>
          <p:cNvSpPr txBox="1"/>
          <p:nvPr/>
        </p:nvSpPr>
        <p:spPr>
          <a:xfrm>
            <a:off x="379410" y="5084143"/>
            <a:ext cx="6157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prstClr val="black"/>
                </a:solidFill>
                <a:latin typeface="Calibri" panose="020F0502020204030204"/>
              </a:rPr>
              <a:t>Nationally SSI remains at around 15%  - PHE 2017</a:t>
            </a:r>
          </a:p>
        </p:txBody>
      </p:sp>
    </p:spTree>
    <p:extLst>
      <p:ext uri="{BB962C8B-B14F-4D97-AF65-F5344CB8AC3E}">
        <p14:creationId xmlns:p14="http://schemas.microsoft.com/office/powerpoint/2010/main" val="292091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A2987A-230B-464D-825F-53FEA732D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 and Next Steps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xmlns="" id="{A560E1DE-923A-4ADC-842F-F9542E4A8B2B}"/>
              </a:ext>
            </a:extLst>
          </p:cNvPr>
          <p:cNvSpPr txBox="1">
            <a:spLocks/>
          </p:cNvSpPr>
          <p:nvPr/>
        </p:nvSpPr>
        <p:spPr bwMode="auto">
          <a:xfrm>
            <a:off x="379410" y="1957186"/>
            <a:ext cx="3903617" cy="354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Improved patient outcomes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Cost savings for the organisation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Assurance of compliance with NICE guidance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Reduce potential for AMR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xmlns="" id="{6F9A8B6B-E3F8-4A0C-BD71-FD11CE4ECA7D}"/>
              </a:ext>
            </a:extLst>
          </p:cNvPr>
          <p:cNvSpPr txBox="1">
            <a:spLocks/>
          </p:cNvSpPr>
          <p:nvPr/>
        </p:nvSpPr>
        <p:spPr>
          <a:xfrm>
            <a:off x="5480781" y="1957186"/>
            <a:ext cx="3776164" cy="360454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Exploration of enhanced surveillance within Primary Care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Include risk stratification in the data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Plan for qualitative study- patients experience of SSI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is the irreducible minimum?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xmlns="" id="{C277FDF3-39AB-4F0A-BA9B-37D413744462}"/>
              </a:ext>
            </a:extLst>
          </p:cNvPr>
          <p:cNvSpPr txBox="1">
            <a:spLocks/>
          </p:cNvSpPr>
          <p:nvPr/>
        </p:nvSpPr>
        <p:spPr bwMode="auto">
          <a:xfrm>
            <a:off x="705691" y="1289122"/>
            <a:ext cx="4040188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Outputs of sharing of data and information: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xmlns="" id="{7E6BE24D-8BB6-442F-8F3E-9BBC94E052EC}"/>
              </a:ext>
            </a:extLst>
          </p:cNvPr>
          <p:cNvSpPr txBox="1">
            <a:spLocks/>
          </p:cNvSpPr>
          <p:nvPr/>
        </p:nvSpPr>
        <p:spPr>
          <a:xfrm>
            <a:off x="5686406" y="1295401"/>
            <a:ext cx="3776165" cy="639762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1312419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83A579-CC7C-4A18-AA32-5A37B7E08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879D20-B0B5-42D6-906A-B672A18837EF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lv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72C4"/>
              </a:buClr>
            </a:pPr>
            <a:r>
              <a:rPr lang="en-GB" sz="1500" dirty="0">
                <a:solidFill>
                  <a:prstClr val="black"/>
                </a:solidFill>
                <a:ea typeface="+mn-ea"/>
              </a:rPr>
              <a:t>Brown, B., Tanner, J. and Padley, W. (2014) '‘This wound has spoilt everything’: emotional capital and the experience of surgical site infections', </a:t>
            </a:r>
            <a:r>
              <a:rPr lang="en-GB" sz="1500" i="1" dirty="0">
                <a:solidFill>
                  <a:prstClr val="black"/>
                </a:solidFill>
                <a:ea typeface="+mn-ea"/>
              </a:rPr>
              <a:t>Sociology of Health &amp; Illness, </a:t>
            </a:r>
            <a:r>
              <a:rPr lang="en-GB" sz="1500" dirty="0">
                <a:solidFill>
                  <a:prstClr val="black"/>
                </a:solidFill>
                <a:ea typeface="+mn-ea"/>
              </a:rPr>
              <a:t>36(8), pp. 1171-1187. </a:t>
            </a:r>
            <a:r>
              <a:rPr lang="en-GB" sz="1500" dirty="0" err="1">
                <a:solidFill>
                  <a:prstClr val="black"/>
                </a:solidFill>
                <a:ea typeface="+mn-ea"/>
              </a:rPr>
              <a:t>doi</a:t>
            </a:r>
            <a:r>
              <a:rPr lang="en-GB" sz="1500" dirty="0">
                <a:solidFill>
                  <a:prstClr val="black"/>
                </a:solidFill>
                <a:ea typeface="+mn-ea"/>
              </a:rPr>
              <a:t>: 10.1111/1467-9566.12160.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72C4"/>
              </a:buClr>
            </a:pPr>
            <a:r>
              <a:rPr lang="en-GB" sz="1500" dirty="0">
                <a:solidFill>
                  <a:prstClr val="black"/>
                </a:solidFill>
                <a:ea typeface="+mn-ea"/>
              </a:rPr>
              <a:t>Jenks, P.J., Laurent, M., </a:t>
            </a:r>
            <a:r>
              <a:rPr lang="en-GB" sz="1500" dirty="0" err="1">
                <a:solidFill>
                  <a:prstClr val="black"/>
                </a:solidFill>
                <a:ea typeface="+mn-ea"/>
              </a:rPr>
              <a:t>McQuarry</a:t>
            </a:r>
            <a:r>
              <a:rPr lang="en-GB" sz="1500" dirty="0">
                <a:solidFill>
                  <a:prstClr val="black"/>
                </a:solidFill>
                <a:ea typeface="+mn-ea"/>
              </a:rPr>
              <a:t>, S. and Watkins, R. (2013) 'Clinical and economic burden of surgical site infection (SSI) and predicted financial consequences of elimination of SSI from an English hospital', </a:t>
            </a:r>
            <a:r>
              <a:rPr lang="en-GB" sz="1500" i="1" dirty="0">
                <a:solidFill>
                  <a:prstClr val="black"/>
                </a:solidFill>
                <a:ea typeface="+mn-ea"/>
              </a:rPr>
              <a:t>Journal of Hospital Infection, </a:t>
            </a:r>
            <a:r>
              <a:rPr lang="en-GB" sz="1500" dirty="0">
                <a:solidFill>
                  <a:prstClr val="black"/>
                </a:solidFill>
                <a:ea typeface="+mn-ea"/>
              </a:rPr>
              <a:t>86(1), pp. 24-33. </a:t>
            </a:r>
            <a:r>
              <a:rPr lang="en-GB" sz="1500" dirty="0" err="1">
                <a:solidFill>
                  <a:prstClr val="black"/>
                </a:solidFill>
                <a:ea typeface="+mn-ea"/>
              </a:rPr>
              <a:t>doi</a:t>
            </a:r>
            <a:r>
              <a:rPr lang="en-GB" sz="1500" dirty="0">
                <a:solidFill>
                  <a:prstClr val="black"/>
                </a:solidFill>
                <a:ea typeface="+mn-ea"/>
              </a:rPr>
              <a:t>: 10.1016/j.jhin.2013.09.012.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72C4"/>
              </a:buClr>
            </a:pPr>
            <a:r>
              <a:rPr lang="en-GB" sz="1500" dirty="0">
                <a:solidFill>
                  <a:prstClr val="black"/>
                </a:solidFill>
                <a:ea typeface="+mn-ea"/>
              </a:rPr>
              <a:t>Leaper, D.J., Tanner, J., Kiernan, M., </a:t>
            </a:r>
            <a:r>
              <a:rPr lang="en-GB" sz="1500" dirty="0" err="1">
                <a:solidFill>
                  <a:prstClr val="black"/>
                </a:solidFill>
                <a:ea typeface="+mn-ea"/>
              </a:rPr>
              <a:t>Assadian</a:t>
            </a:r>
            <a:r>
              <a:rPr lang="en-GB" sz="1500" dirty="0">
                <a:solidFill>
                  <a:prstClr val="black"/>
                </a:solidFill>
                <a:ea typeface="+mn-ea"/>
              </a:rPr>
              <a:t>, O. and Edmiston, C.E. (2015) 'Surgical site infection: poor compliance with guidelines and care bundles', </a:t>
            </a:r>
            <a:r>
              <a:rPr lang="en-GB" sz="1500" i="1" dirty="0">
                <a:solidFill>
                  <a:prstClr val="black"/>
                </a:solidFill>
                <a:ea typeface="+mn-ea"/>
              </a:rPr>
              <a:t>International Wound Journal, </a:t>
            </a:r>
            <a:r>
              <a:rPr lang="en-GB" sz="1500" dirty="0">
                <a:solidFill>
                  <a:prstClr val="black"/>
                </a:solidFill>
                <a:ea typeface="+mn-ea"/>
              </a:rPr>
              <a:t>12(3), pp. 357-362. </a:t>
            </a:r>
            <a:r>
              <a:rPr lang="en-GB" sz="1500" dirty="0" err="1">
                <a:solidFill>
                  <a:prstClr val="black"/>
                </a:solidFill>
                <a:ea typeface="+mn-ea"/>
              </a:rPr>
              <a:t>doi</a:t>
            </a:r>
            <a:r>
              <a:rPr lang="en-GB" sz="1500" dirty="0">
                <a:solidFill>
                  <a:prstClr val="black"/>
                </a:solidFill>
                <a:ea typeface="+mn-ea"/>
              </a:rPr>
              <a:t>: 10.1111/iwj.12243.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72C4"/>
              </a:buClr>
            </a:pPr>
            <a:r>
              <a:rPr lang="en-GB" sz="1500" dirty="0">
                <a:solidFill>
                  <a:prstClr val="black"/>
                </a:solidFill>
                <a:ea typeface="+mn-ea"/>
              </a:rPr>
              <a:t>National Institute for Health and Care Excellence (2017) </a:t>
            </a:r>
            <a:r>
              <a:rPr lang="en-GB" sz="1500" i="1" dirty="0">
                <a:solidFill>
                  <a:prstClr val="black"/>
                </a:solidFill>
                <a:ea typeface="+mn-ea"/>
              </a:rPr>
              <a:t>Surgical site infections: prevention and treatment. </a:t>
            </a:r>
            <a:r>
              <a:rPr lang="en-GB" sz="1500" dirty="0">
                <a:solidFill>
                  <a:prstClr val="black"/>
                </a:solidFill>
                <a:ea typeface="+mn-ea"/>
              </a:rPr>
              <a:t>Available at: </a:t>
            </a:r>
            <a:r>
              <a:rPr lang="en-GB" sz="1500" dirty="0">
                <a:solidFill>
                  <a:prstClr val="black"/>
                </a:solidFill>
                <a:ea typeface="+mn-ea"/>
                <a:hlinkClick r:id="rId2"/>
              </a:rPr>
              <a:t>https://www.nice.org.uk/guidance/cg74</a:t>
            </a:r>
            <a:r>
              <a:rPr lang="en-GB" sz="1500" dirty="0">
                <a:solidFill>
                  <a:prstClr val="black"/>
                </a:solidFill>
                <a:ea typeface="+mn-ea"/>
              </a:rPr>
              <a:t> (Accessed: 29th April 2018).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72C4"/>
              </a:buClr>
            </a:pPr>
            <a:r>
              <a:rPr lang="en-GB" sz="1500" dirty="0">
                <a:solidFill>
                  <a:prstClr val="black"/>
                </a:solidFill>
                <a:ea typeface="+mn-ea"/>
              </a:rPr>
              <a:t>National Institute of Health and Care Excellence (2013) </a:t>
            </a:r>
            <a:r>
              <a:rPr lang="en-GB" sz="1500" i="1" dirty="0">
                <a:solidFill>
                  <a:prstClr val="black"/>
                </a:solidFill>
                <a:ea typeface="+mn-ea"/>
              </a:rPr>
              <a:t>Surgical Site infection Quality Standard [QS49]. </a:t>
            </a:r>
            <a:r>
              <a:rPr lang="en-GB" sz="1500" dirty="0">
                <a:solidFill>
                  <a:prstClr val="black"/>
                </a:solidFill>
                <a:ea typeface="+mn-ea"/>
              </a:rPr>
              <a:t>Available at: </a:t>
            </a:r>
            <a:r>
              <a:rPr lang="en-GB" sz="1500" dirty="0">
                <a:solidFill>
                  <a:prstClr val="black"/>
                </a:solidFill>
                <a:ea typeface="+mn-ea"/>
                <a:hlinkClick r:id="rId3"/>
              </a:rPr>
              <a:t>https://www.nice.org.uk/guidance/qs49</a:t>
            </a:r>
            <a:r>
              <a:rPr lang="en-GB" sz="1500" dirty="0">
                <a:solidFill>
                  <a:prstClr val="black"/>
                </a:solidFill>
                <a:ea typeface="+mn-ea"/>
              </a:rPr>
              <a:t> (Accessed: 29th April 2018).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72C4"/>
              </a:buClr>
            </a:pPr>
            <a:r>
              <a:rPr lang="en-GB" sz="1500" dirty="0">
                <a:solidFill>
                  <a:prstClr val="black"/>
                </a:solidFill>
                <a:ea typeface="+mn-ea"/>
              </a:rPr>
              <a:t>Tanner, J., Padley, W., Davey, S., Murphy, K. and Brown, B. (2012) 'Patient narratives of surgical site infection: implications for practice', </a:t>
            </a:r>
            <a:r>
              <a:rPr lang="en-GB" sz="1500" i="1" dirty="0">
                <a:solidFill>
                  <a:prstClr val="black"/>
                </a:solidFill>
                <a:ea typeface="+mn-ea"/>
              </a:rPr>
              <a:t>Journal of Hospital Infection, </a:t>
            </a:r>
            <a:r>
              <a:rPr lang="en-GB" sz="1500" dirty="0">
                <a:solidFill>
                  <a:prstClr val="black"/>
                </a:solidFill>
                <a:ea typeface="+mn-ea"/>
              </a:rPr>
              <a:t>83(1), pp. 41-45. </a:t>
            </a:r>
            <a:r>
              <a:rPr lang="en-GB" sz="1500" dirty="0" err="1">
                <a:solidFill>
                  <a:prstClr val="black"/>
                </a:solidFill>
                <a:ea typeface="+mn-ea"/>
              </a:rPr>
              <a:t>doi</a:t>
            </a:r>
            <a:r>
              <a:rPr lang="en-GB" sz="1500" dirty="0">
                <a:solidFill>
                  <a:prstClr val="black"/>
                </a:solidFill>
                <a:ea typeface="+mn-ea"/>
              </a:rPr>
              <a:t>: 10.1016/j.jhin.2012.07.025.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07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04F69848-C2FB-4805-A6E3-250AE2FCE6B3}"/>
              </a:ext>
            </a:extLst>
          </p:cNvPr>
          <p:cNvSpPr txBox="1">
            <a:spLocks/>
          </p:cNvSpPr>
          <p:nvPr/>
        </p:nvSpPr>
        <p:spPr bwMode="auto">
          <a:xfrm>
            <a:off x="379410" y="2109003"/>
            <a:ext cx="8500220" cy="794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Thank you</a:t>
            </a:r>
            <a:br>
              <a:rPr kumimoji="0" lang="en-GB" sz="6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386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3CD0EE-29F3-4C64-9BFA-66683AF57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xmlns="" id="{4F4CA9AA-15BB-4A6F-8836-B85FBA205E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6886323"/>
              </p:ext>
            </p:extLst>
          </p:nvPr>
        </p:nvGraphicFramePr>
        <p:xfrm>
          <a:off x="546645" y="1588544"/>
          <a:ext cx="5688558" cy="3600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E1D702C1-2A6F-42BD-BF02-B2788966AF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1116725"/>
              </p:ext>
            </p:extLst>
          </p:nvPr>
        </p:nvGraphicFramePr>
        <p:xfrm>
          <a:off x="2487406" y="1588247"/>
          <a:ext cx="5688632" cy="3600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4">
            <a:extLst>
              <a:ext uri="{FF2B5EF4-FFF2-40B4-BE49-F238E27FC236}">
                <a16:creationId xmlns:a16="http://schemas.microsoft.com/office/drawing/2014/main" xmlns="" id="{1A934717-9F90-421D-946A-2D94EB324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970" y="1588247"/>
            <a:ext cx="5688632" cy="3942061"/>
          </a:xfrm>
          <a:prstGeom prst="rect">
            <a:avLst/>
          </a:prstGeom>
          <a:noFill/>
          <a:ln w="9525" algn="in">
            <a:solidFill>
              <a:srgbClr val="000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950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8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5AE206-51D8-4DF7-A00A-C434FA43F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National Point Prevalence Survey 2011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091BAD7A-12F8-4C03-A621-8A4E3200C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290" y="1202373"/>
            <a:ext cx="6068414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D67CB41F-DFDA-47C3-AB61-F41860E3C42F}"/>
              </a:ext>
            </a:extLst>
          </p:cNvPr>
          <p:cNvSpPr/>
          <p:nvPr/>
        </p:nvSpPr>
        <p:spPr bwMode="auto">
          <a:xfrm>
            <a:off x="3747331" y="3442261"/>
            <a:ext cx="1944216" cy="2016224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46C1431E-D97B-47D4-B616-8455A5920727}"/>
              </a:ext>
            </a:extLst>
          </p:cNvPr>
          <p:cNvSpPr/>
          <p:nvPr/>
        </p:nvSpPr>
        <p:spPr bwMode="auto">
          <a:xfrm>
            <a:off x="6783585" y="2460935"/>
            <a:ext cx="1656184" cy="405262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62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C9D505-D32B-4A27-99BD-DBE504806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SSI Trust Position April 2012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AA725D8-5594-43BB-81B5-13CDA0A56EC6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342900" lvl="0" indent="-3429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72C4"/>
              </a:buClr>
              <a:buFont typeface="Arial" pitchFamily="34" charset="0"/>
              <a:buChar char="•"/>
              <a:defRPr/>
            </a:pPr>
            <a:r>
              <a:rPr lang="en-GB" sz="1900" dirty="0">
                <a:solidFill>
                  <a:prstClr val="black"/>
                </a:solidFill>
                <a:ea typeface="+mn-ea"/>
              </a:rPr>
              <a:t>Surgical site infection surveillance compliant with mandatory requirement (orthopaedics)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72C4"/>
              </a:buClr>
              <a:buFont typeface="Arial" pitchFamily="34" charset="0"/>
              <a:buChar char="•"/>
              <a:defRPr/>
            </a:pPr>
            <a:r>
              <a:rPr lang="en-GB" sz="1900" dirty="0">
                <a:solidFill>
                  <a:prstClr val="black"/>
                </a:solidFill>
                <a:ea typeface="+mn-ea"/>
              </a:rPr>
              <a:t>CABG SSI surveillance consistent since development of new cardiac surgery service in 2005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72C4"/>
              </a:buClr>
              <a:buFont typeface="Arial" pitchFamily="34" charset="0"/>
              <a:buChar char="•"/>
              <a:defRPr/>
            </a:pPr>
            <a:r>
              <a:rPr lang="en-GB" sz="1900" dirty="0">
                <a:solidFill>
                  <a:prstClr val="black"/>
                </a:solidFill>
                <a:ea typeface="+mn-ea"/>
              </a:rPr>
              <a:t>Some local data collection by surgical teams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72C4"/>
              </a:buClr>
              <a:buFont typeface="Arial" pitchFamily="34" charset="0"/>
              <a:buChar char="•"/>
              <a:defRPr/>
            </a:pPr>
            <a:r>
              <a:rPr lang="en-GB" sz="1900" dirty="0">
                <a:solidFill>
                  <a:prstClr val="black"/>
                </a:solidFill>
                <a:ea typeface="+mn-ea"/>
              </a:rPr>
              <a:t>Surgeon preference for skin preparation product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72C4"/>
              </a:buClr>
              <a:buFont typeface="Arial" pitchFamily="34" charset="0"/>
              <a:buChar char="•"/>
              <a:defRPr/>
            </a:pPr>
            <a:r>
              <a:rPr lang="en-GB" sz="1900" dirty="0">
                <a:solidFill>
                  <a:prstClr val="black"/>
                </a:solidFill>
                <a:ea typeface="+mn-ea"/>
              </a:rPr>
              <a:t>Ambition to understand local burden of SSI and necessary actions to reduce it and improve aspect of patient safety.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72C4"/>
              </a:buClr>
              <a:buFont typeface="Arial" pitchFamily="34" charset="0"/>
              <a:buChar char="•"/>
              <a:defRPr/>
            </a:pPr>
            <a:r>
              <a:rPr lang="en-GB" sz="1900" dirty="0">
                <a:solidFill>
                  <a:prstClr val="black"/>
                </a:solidFill>
                <a:ea typeface="+mn-ea"/>
              </a:rPr>
              <a:t>Board seeking ‘what else’ for infection prevention.</a:t>
            </a:r>
          </a:p>
          <a:p>
            <a:endParaRPr lang="en-GB" dirty="0"/>
          </a:p>
          <a:p>
            <a:pPr lvl="0">
              <a:lnSpc>
                <a:spcPct val="100000"/>
              </a:lnSpc>
              <a:spcAft>
                <a:spcPts val="0"/>
              </a:spcAft>
              <a:defRPr/>
            </a:pPr>
            <a:r>
              <a:rPr lang="en-GB" sz="1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“The Department’s approach to mandatory national surveillance means there is still no grip on surgical site infections. Progress is being hit by a lack of decent data.”</a:t>
            </a:r>
            <a:r>
              <a:rPr lang="en-GB" sz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lvl="0" algn="r">
              <a:lnSpc>
                <a:spcPct val="100000"/>
              </a:lnSpc>
              <a:spcAft>
                <a:spcPts val="0"/>
              </a:spcAft>
              <a:defRPr/>
            </a:pPr>
            <a:r>
              <a:rPr lang="en-GB" sz="1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House of Commons Public Accounts Committee: Reducing Healthcare Associated Infection in Hospitals in England, 2009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294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401989-7B33-4C9A-9B25-F8BC417A5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Pre-project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A1FD63-B459-405C-A79F-6C41ADF1F6C2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342900" lvl="0" indent="-3429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72C4"/>
              </a:buClr>
              <a:buFont typeface="Arial" pitchFamily="34" charset="0"/>
              <a:buChar char="•"/>
              <a:defRPr/>
            </a:pPr>
            <a:r>
              <a:rPr lang="en-GB" sz="2200" dirty="0">
                <a:solidFill>
                  <a:prstClr val="black"/>
                </a:solidFill>
                <a:ea typeface="+mn-ea"/>
              </a:rPr>
              <a:t>In 2011/12 there had been </a:t>
            </a:r>
            <a:r>
              <a:rPr lang="en-GB" sz="2200" dirty="0">
                <a:solidFill>
                  <a:srgbClr val="FF0000"/>
                </a:solidFill>
                <a:ea typeface="+mn-ea"/>
              </a:rPr>
              <a:t>103 </a:t>
            </a:r>
            <a:r>
              <a:rPr lang="en-GB" sz="2200" dirty="0">
                <a:solidFill>
                  <a:prstClr val="black"/>
                </a:solidFill>
                <a:ea typeface="+mn-ea"/>
              </a:rPr>
              <a:t>readmissions recorded as Post Op wound infection with the specific diagnosis code – T814 (HRG Primary code) and </a:t>
            </a:r>
            <a:r>
              <a:rPr lang="en-GB" sz="2200" dirty="0">
                <a:solidFill>
                  <a:srgbClr val="FF0000"/>
                </a:solidFill>
                <a:ea typeface="+mn-ea"/>
              </a:rPr>
              <a:t>217 </a:t>
            </a:r>
            <a:r>
              <a:rPr lang="en-GB" sz="2200" dirty="0">
                <a:solidFill>
                  <a:prstClr val="black"/>
                </a:solidFill>
                <a:ea typeface="+mn-ea"/>
              </a:rPr>
              <a:t>with the code recorded as an inpatient in the same admission as the surgery.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72C4"/>
              </a:buClr>
              <a:buFont typeface="Arial" pitchFamily="34" charset="0"/>
              <a:buChar char="•"/>
              <a:defRPr/>
            </a:pPr>
            <a:r>
              <a:rPr lang="en-GB" sz="2200" dirty="0">
                <a:solidFill>
                  <a:srgbClr val="FF0000"/>
                </a:solidFill>
                <a:ea typeface="+mn-ea"/>
              </a:rPr>
              <a:t>14/17</a:t>
            </a:r>
            <a:r>
              <a:rPr lang="en-GB" sz="2200" dirty="0">
                <a:solidFill>
                  <a:prstClr val="black"/>
                </a:solidFill>
                <a:ea typeface="+mn-ea"/>
              </a:rPr>
              <a:t> patients readmitted returned to theatre in Sept 2012 due to SSI (82% of SSI readmissions) 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72C4"/>
              </a:buClr>
              <a:buFont typeface="Arial" pitchFamily="34" charset="0"/>
              <a:buChar char="•"/>
              <a:defRPr/>
            </a:pPr>
            <a:r>
              <a:rPr lang="en-GB" sz="2200" dirty="0">
                <a:solidFill>
                  <a:srgbClr val="FF0000"/>
                </a:solidFill>
                <a:ea typeface="+mn-ea"/>
              </a:rPr>
              <a:t>12/13</a:t>
            </a:r>
            <a:r>
              <a:rPr lang="en-GB" sz="2200" dirty="0">
                <a:solidFill>
                  <a:prstClr val="black"/>
                </a:solidFill>
                <a:ea typeface="+mn-ea"/>
              </a:rPr>
              <a:t> inpatients returned to theatre in Sept 2012 due to SSI (92.3% of SSI inpatients) 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72C4"/>
              </a:buClr>
              <a:buFont typeface="Arial" pitchFamily="34" charset="0"/>
              <a:buChar char="•"/>
              <a:defRPr/>
            </a:pPr>
            <a:r>
              <a:rPr lang="en-GB" sz="2200" dirty="0">
                <a:solidFill>
                  <a:srgbClr val="FF0000"/>
                </a:solidFill>
                <a:ea typeface="+mn-ea"/>
              </a:rPr>
              <a:t>312 </a:t>
            </a:r>
            <a:r>
              <a:rPr lang="en-GB" sz="2200" dirty="0">
                <a:solidFill>
                  <a:prstClr val="black"/>
                </a:solidFill>
                <a:ea typeface="+mn-ea"/>
              </a:rPr>
              <a:t>bed days lost due to SSI in Sept 2012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72C4"/>
              </a:buClr>
              <a:buFont typeface="Arial" pitchFamily="34" charset="0"/>
              <a:buChar char="•"/>
              <a:defRPr/>
            </a:pPr>
            <a:r>
              <a:rPr lang="en-GB" sz="2200" dirty="0">
                <a:solidFill>
                  <a:srgbClr val="FF0000"/>
                </a:solidFill>
                <a:ea typeface="+mn-ea"/>
              </a:rPr>
              <a:t>10% </a:t>
            </a:r>
            <a:r>
              <a:rPr lang="en-GB" sz="2200" dirty="0">
                <a:solidFill>
                  <a:prstClr val="black"/>
                </a:solidFill>
                <a:ea typeface="+mn-ea"/>
              </a:rPr>
              <a:t>chronic wounds (</a:t>
            </a:r>
            <a:r>
              <a:rPr lang="en-GB" sz="2200" u="sng" dirty="0">
                <a:solidFill>
                  <a:prstClr val="black"/>
                </a:solidFill>
                <a:ea typeface="+mn-ea"/>
              </a:rPr>
              <a:t>&gt;</a:t>
            </a:r>
            <a:r>
              <a:rPr lang="en-GB" sz="2200" dirty="0">
                <a:solidFill>
                  <a:prstClr val="black"/>
                </a:solidFill>
                <a:ea typeface="+mn-ea"/>
              </a:rPr>
              <a:t>6 weeks) origin in </a:t>
            </a:r>
            <a:r>
              <a:rPr lang="en-GB" sz="2200" dirty="0" err="1">
                <a:solidFill>
                  <a:prstClr val="black"/>
                </a:solidFill>
                <a:ea typeface="+mn-ea"/>
              </a:rPr>
              <a:t>W’ton</a:t>
            </a:r>
            <a:r>
              <a:rPr lang="en-GB" sz="2200" dirty="0">
                <a:solidFill>
                  <a:prstClr val="black"/>
                </a:solidFill>
                <a:ea typeface="+mn-ea"/>
              </a:rPr>
              <a:t> was a surgical site (local audit data).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61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579DDA-2F37-4941-BF4B-12C29522A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Surgical Site Infection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ABC17C-AEA6-4FAA-827F-078B3B5D6A0D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342900" lvl="0" indent="-3429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72C4"/>
              </a:buClr>
              <a:buFont typeface="Arial" pitchFamily="34" charset="0"/>
              <a:buChar char="•"/>
              <a:defRPr/>
            </a:pPr>
            <a:r>
              <a:rPr lang="en-GB" sz="2200" dirty="0">
                <a:solidFill>
                  <a:prstClr val="black"/>
                </a:solidFill>
                <a:ea typeface="+mn-ea"/>
              </a:rPr>
              <a:t>Estimated to cost the NHS £700 million per year. 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72C4"/>
              </a:buClr>
              <a:defRPr/>
            </a:pPr>
            <a:r>
              <a:rPr lang="en-GB" sz="1600" dirty="0">
                <a:solidFill>
                  <a:prstClr val="black"/>
                </a:solidFill>
                <a:ea typeface="+mn-ea"/>
              </a:rPr>
              <a:t>	</a:t>
            </a:r>
            <a:r>
              <a:rPr lang="en-GB" sz="1600" dirty="0" err="1">
                <a:solidFill>
                  <a:prstClr val="black"/>
                </a:solidFill>
                <a:ea typeface="+mn-ea"/>
              </a:rPr>
              <a:t>Plowman</a:t>
            </a:r>
            <a:r>
              <a:rPr lang="en-GB" sz="1600" dirty="0">
                <a:solidFill>
                  <a:prstClr val="black"/>
                </a:solidFill>
                <a:ea typeface="+mn-ea"/>
              </a:rPr>
              <a:t> R et al.;1999;The socio-economic burden of hospital acquired infection. London: 	PHLS</a:t>
            </a:r>
            <a:br>
              <a:rPr lang="en-GB" sz="1600" dirty="0">
                <a:solidFill>
                  <a:prstClr val="black"/>
                </a:solidFill>
                <a:ea typeface="+mn-ea"/>
              </a:rPr>
            </a:br>
            <a:endParaRPr lang="en-GB" sz="1600" dirty="0">
              <a:solidFill>
                <a:prstClr val="black"/>
              </a:solidFill>
              <a:ea typeface="+mn-ea"/>
            </a:endParaRP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72C4"/>
              </a:buClr>
              <a:buFont typeface="Arial" pitchFamily="34" charset="0"/>
              <a:buChar char="•"/>
              <a:defRPr/>
            </a:pPr>
            <a:r>
              <a:rPr lang="en-GB" sz="2200" dirty="0">
                <a:solidFill>
                  <a:prstClr val="black"/>
                </a:solidFill>
                <a:ea typeface="+mn-ea"/>
              </a:rPr>
              <a:t>3</a:t>
            </a:r>
            <a:r>
              <a:rPr lang="en-GB" sz="2200" baseline="30000" dirty="0">
                <a:solidFill>
                  <a:prstClr val="black"/>
                </a:solidFill>
                <a:ea typeface="+mn-ea"/>
              </a:rPr>
              <a:t>rd</a:t>
            </a:r>
            <a:r>
              <a:rPr lang="en-GB" sz="2200" dirty="0">
                <a:solidFill>
                  <a:prstClr val="black"/>
                </a:solidFill>
                <a:ea typeface="+mn-ea"/>
              </a:rPr>
              <a:t> most common HCAI, (15.7%).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72C4"/>
              </a:buClr>
              <a:defRPr/>
            </a:pPr>
            <a:r>
              <a:rPr lang="en-GB" sz="1500" dirty="0">
                <a:solidFill>
                  <a:prstClr val="black"/>
                </a:solidFill>
                <a:ea typeface="+mn-ea"/>
              </a:rPr>
              <a:t>	</a:t>
            </a:r>
            <a:r>
              <a:rPr lang="en-GB" sz="1600" dirty="0">
                <a:solidFill>
                  <a:prstClr val="black"/>
                </a:solidFill>
                <a:ea typeface="+mn-ea"/>
              </a:rPr>
              <a:t>HPA; 2012; English national point prevalence survey; online: 	</a:t>
            </a:r>
            <a:r>
              <a:rPr lang="en-GB" sz="1600" dirty="0">
                <a:solidFill>
                  <a:prstClr val="black"/>
                </a:solidFill>
                <a:ea typeface="+mn-ea"/>
                <a:hlinkClick r:id="rId2"/>
              </a:rPr>
              <a:t>www.hpa.org.uk</a:t>
            </a:r>
            <a:r>
              <a:rPr lang="en-GB" sz="1600" dirty="0">
                <a:solidFill>
                  <a:prstClr val="black"/>
                </a:solidFill>
                <a:ea typeface="+mn-ea"/>
              </a:rPr>
              <a:t/>
            </a:r>
            <a:br>
              <a:rPr lang="en-GB" sz="1600" dirty="0">
                <a:solidFill>
                  <a:prstClr val="black"/>
                </a:solidFill>
                <a:ea typeface="+mn-ea"/>
              </a:rPr>
            </a:br>
            <a:endParaRPr lang="en-GB" sz="1600" dirty="0">
              <a:solidFill>
                <a:prstClr val="black"/>
              </a:solidFill>
              <a:ea typeface="+mn-ea"/>
            </a:endParaRP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72C4"/>
              </a:buClr>
              <a:buFont typeface="Arial" pitchFamily="34" charset="0"/>
              <a:buChar char="•"/>
              <a:defRPr/>
            </a:pPr>
            <a:r>
              <a:rPr lang="en-GB" sz="2200" dirty="0">
                <a:solidFill>
                  <a:prstClr val="black"/>
                </a:solidFill>
                <a:ea typeface="+mn-ea"/>
              </a:rPr>
              <a:t>The nationally estimated minimum infection rate is ‘at least 5%’.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72C4"/>
              </a:buClr>
              <a:defRPr/>
            </a:pPr>
            <a:r>
              <a:rPr lang="en-GB" sz="1200" dirty="0">
                <a:solidFill>
                  <a:prstClr val="black"/>
                </a:solidFill>
                <a:ea typeface="+mn-ea"/>
              </a:rPr>
              <a:t>	</a:t>
            </a:r>
            <a:r>
              <a:rPr lang="en-GB" sz="1600" dirty="0">
                <a:solidFill>
                  <a:prstClr val="black"/>
                </a:solidFill>
                <a:ea typeface="+mn-ea"/>
              </a:rPr>
              <a:t>NICE; 2008; Surgical site infection Prevention and treatment of surgical site infection Guideline CG74</a:t>
            </a:r>
            <a:br>
              <a:rPr lang="en-GB" sz="1600" dirty="0">
                <a:solidFill>
                  <a:prstClr val="black"/>
                </a:solidFill>
                <a:ea typeface="+mn-ea"/>
              </a:rPr>
            </a:br>
            <a:endParaRPr lang="en-GB" sz="1600" dirty="0">
              <a:solidFill>
                <a:prstClr val="black"/>
              </a:solidFill>
              <a:ea typeface="+mn-ea"/>
            </a:endParaRP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72C4"/>
              </a:buClr>
              <a:buFont typeface="Arial" pitchFamily="34" charset="0"/>
              <a:buChar char="•"/>
              <a:defRPr/>
            </a:pPr>
            <a:r>
              <a:rPr lang="en-GB" sz="2200" dirty="0">
                <a:solidFill>
                  <a:prstClr val="black"/>
                </a:solidFill>
                <a:ea typeface="+mn-ea"/>
              </a:rPr>
              <a:t>Based on a 5% infection rate amongst 10,000 surgical procedures and an average cost per case of £3,500; 500 infections will cost a trust £1,750,000 in direct treatment of the patient, extended stay and readmissions.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100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6795FB-2713-426C-99FC-7C318E1CC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accurate is this?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F40A1D-FC9D-432B-9393-3ECBBA9AE603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342900" lvl="0" indent="-3429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72C4"/>
              </a:buClr>
              <a:buFont typeface="Arial" pitchFamily="34" charset="0"/>
              <a:buChar char="•"/>
              <a:defRPr/>
            </a:pPr>
            <a:r>
              <a:rPr lang="en-GB" dirty="0" err="1">
                <a:solidFill>
                  <a:prstClr val="black"/>
                </a:solidFill>
                <a:ea typeface="+mn-ea"/>
              </a:rPr>
              <a:t>Plowman</a:t>
            </a:r>
            <a:r>
              <a:rPr lang="en-GB" dirty="0">
                <a:solidFill>
                  <a:prstClr val="black"/>
                </a:solidFill>
                <a:ea typeface="+mn-ea"/>
              </a:rPr>
              <a:t> data was collected in the 1990’s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72C4"/>
              </a:buClr>
              <a:buFont typeface="Arial" pitchFamily="34" charset="0"/>
              <a:buChar char="•"/>
              <a:defRPr/>
            </a:pPr>
            <a:r>
              <a:rPr lang="en-GB" dirty="0">
                <a:solidFill>
                  <a:prstClr val="black"/>
                </a:solidFill>
                <a:ea typeface="+mn-ea"/>
              </a:rPr>
              <a:t>Few NHS Trusts collect large scale </a:t>
            </a:r>
            <a:r>
              <a:rPr lang="en-GB" u="sng" dirty="0">
                <a:solidFill>
                  <a:prstClr val="black"/>
                </a:solidFill>
                <a:ea typeface="+mn-ea"/>
              </a:rPr>
              <a:t>high quality</a:t>
            </a:r>
            <a:r>
              <a:rPr lang="en-GB" dirty="0">
                <a:solidFill>
                  <a:prstClr val="black"/>
                </a:solidFill>
                <a:ea typeface="+mn-ea"/>
              </a:rPr>
              <a:t> data SSI data </a:t>
            </a:r>
            <a:r>
              <a:rPr lang="en-GB" sz="1600" dirty="0">
                <a:solidFill>
                  <a:prstClr val="black"/>
                </a:solidFill>
                <a:ea typeface="+mn-ea"/>
              </a:rPr>
              <a:t>Tanner et al; 2013; JHI. Wilson; 2013; JIP; 14:1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72C4"/>
              </a:buClr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prstClr val="black"/>
                </a:solidFill>
                <a:ea typeface="+mn-ea"/>
              </a:rPr>
              <a:t>Post discharge surveillance is rarely collected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72C4"/>
              </a:buClr>
              <a:buFont typeface="Arial" pitchFamily="34" charset="0"/>
              <a:buChar char="•"/>
              <a:defRPr/>
            </a:pPr>
            <a:r>
              <a:rPr lang="en-GB" dirty="0">
                <a:solidFill>
                  <a:prstClr val="black"/>
                </a:solidFill>
                <a:ea typeface="+mn-ea"/>
              </a:rPr>
              <a:t>Assumptions are made on cost of inpatient stays, patient level data is new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72C4"/>
              </a:buClr>
              <a:buFont typeface="Arial" pitchFamily="34" charset="0"/>
              <a:buChar char="•"/>
              <a:defRPr/>
            </a:pPr>
            <a:r>
              <a:rPr lang="en-GB" dirty="0">
                <a:solidFill>
                  <a:prstClr val="black"/>
                </a:solidFill>
                <a:ea typeface="+mn-ea"/>
              </a:rPr>
              <a:t>Difficult to define where the costs come out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72C4"/>
              </a:buClr>
              <a:buFont typeface="Arial" pitchFamily="34" charset="0"/>
              <a:buChar char="•"/>
              <a:defRPr/>
            </a:pPr>
            <a:r>
              <a:rPr lang="en-GB" dirty="0">
                <a:solidFill>
                  <a:prstClr val="black"/>
                </a:solidFill>
                <a:ea typeface="+mn-ea"/>
              </a:rPr>
              <a:t>Costs vary throughout NHS and may be only relate to hospital episodes.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638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C988DD-4E64-4B19-AA9A-A39A1B639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Project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418C39F-80FE-42FD-9F6C-B5099FF37604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342900" lvl="0" indent="-3429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72C4"/>
              </a:buClr>
              <a:buFont typeface="Arial" pitchFamily="34" charset="0"/>
              <a:buChar char="•"/>
            </a:pPr>
            <a:r>
              <a:rPr lang="en-GB" dirty="0">
                <a:solidFill>
                  <a:prstClr val="black"/>
                </a:solidFill>
                <a:ea typeface="+mn-ea"/>
              </a:rPr>
              <a:t>Establish a system to undertake large scale, robust surgical site infection surveillance to provide a baseline SSI rate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72C4"/>
              </a:buClr>
              <a:buFont typeface="Arial" pitchFamily="34" charset="0"/>
              <a:buChar char="•"/>
            </a:pPr>
            <a:r>
              <a:rPr lang="en-GB" dirty="0">
                <a:solidFill>
                  <a:prstClr val="black"/>
                </a:solidFill>
                <a:ea typeface="+mn-ea"/>
              </a:rPr>
              <a:t>Analyse and report SSI surveillance data and describe trends in infection rates pre and post intervention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72C4"/>
              </a:buClr>
              <a:buFont typeface="Arial" pitchFamily="34" charset="0"/>
              <a:buChar char="•"/>
            </a:pPr>
            <a:r>
              <a:rPr lang="en-GB" dirty="0">
                <a:solidFill>
                  <a:prstClr val="black"/>
                </a:solidFill>
                <a:ea typeface="+mn-ea"/>
              </a:rPr>
              <a:t>Provide timely feedback of SSI rates to assist surgical teams in minimising the occurrence of SSI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72C4"/>
              </a:buClr>
              <a:buFont typeface="Arial" pitchFamily="34" charset="0"/>
              <a:buChar char="•"/>
            </a:pPr>
            <a:r>
              <a:rPr lang="en-GB" dirty="0">
                <a:solidFill>
                  <a:prstClr val="black"/>
                </a:solidFill>
                <a:ea typeface="+mn-ea"/>
              </a:rPr>
              <a:t>Identify the burden of readmission due to SSI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72C4"/>
              </a:buClr>
              <a:buFont typeface="Arial" pitchFamily="34" charset="0"/>
              <a:buChar char="•"/>
            </a:pPr>
            <a:r>
              <a:rPr lang="en-GB" dirty="0">
                <a:solidFill>
                  <a:prstClr val="black"/>
                </a:solidFill>
                <a:ea typeface="+mn-ea"/>
              </a:rPr>
              <a:t>Identify burden of community burden associated with SSI.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964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50209_3M_PPTTemplate_v7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3M Fonts TTF">
      <a:majorFont>
        <a:latin typeface="3M Circular TT Bold"/>
        <a:ea typeface=""/>
        <a:cs typeface=""/>
      </a:majorFont>
      <a:minorFont>
        <a:latin typeface="3M Circular TT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</a:spPr>
      <a:bodyPr lIns="180000" tIns="180000" rIns="180000" bIns="180000" rtlCol="0" anchor="t"/>
      <a:lstStyle>
        <a:defPPr>
          <a:defRPr sz="20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7B855991-E11B-4FE6-99AC-122B2F4BC96D}" vid="{8ADE108D-080C-49EF-B933-64D7F307B799}"/>
    </a:ext>
  </a:extLst>
</a:theme>
</file>

<file path=ppt/theme/theme2.xml><?xml version="1.0" encoding="utf-8"?>
<a:theme xmlns:a="http://schemas.openxmlformats.org/drawingml/2006/main" name="1_150209_3M_PPTTemplate_v7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3M Fonts TTF">
      <a:majorFont>
        <a:latin typeface="3M Circular TT Bold"/>
        <a:ea typeface=""/>
        <a:cs typeface=""/>
      </a:majorFont>
      <a:minorFont>
        <a:latin typeface="3M Circular TT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</a:spPr>
      <a:bodyPr lIns="180000" tIns="180000" rIns="180000" bIns="180000" rtlCol="0" anchor="t"/>
      <a:lstStyle>
        <a:defPPr>
          <a:defRPr sz="20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7B855991-E11B-4FE6-99AC-122B2F4BC96D}" vid="{8ADE108D-080C-49EF-B933-64D7F307B79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Excel 2013 New">
    <a:dk1>
      <a:sysClr val="windowText" lastClr="000000"/>
    </a:dk1>
    <a:lt1>
      <a:sysClr val="window" lastClr="FFFFFF"/>
    </a:lt1>
    <a:dk2>
      <a:srgbClr val="4C483D"/>
    </a:dk2>
    <a:lt2>
      <a:srgbClr val="E4E3E2"/>
    </a:lt2>
    <a:accent1>
      <a:srgbClr val="FF5959"/>
    </a:accent1>
    <a:accent2>
      <a:srgbClr val="8DBB70"/>
    </a:accent2>
    <a:accent3>
      <a:srgbClr val="F0BB44"/>
    </a:accent3>
    <a:accent4>
      <a:srgbClr val="61ADBF"/>
    </a:accent4>
    <a:accent5>
      <a:srgbClr val="A3648B"/>
    </a:accent5>
    <a:accent6>
      <a:srgbClr val="F8943F"/>
    </a:accent6>
    <a:hlink>
      <a:srgbClr val="61ADBF"/>
    </a:hlink>
    <a:folHlink>
      <a:srgbClr val="A3648B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969</TotalTime>
  <Words>1349</Words>
  <Application>Microsoft Office PowerPoint</Application>
  <PresentationFormat>Widescreen</PresentationFormat>
  <Paragraphs>156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ＭＳ Ｐゴシック</vt:lpstr>
      <vt:lpstr>3M Circular TT Bold</vt:lpstr>
      <vt:lpstr>3M Circular TT Book</vt:lpstr>
      <vt:lpstr>Arial</vt:lpstr>
      <vt:lpstr>Calibri</vt:lpstr>
      <vt:lpstr>Times</vt:lpstr>
      <vt:lpstr>150209_3M_PPTTemplate_v7</vt:lpstr>
      <vt:lpstr>1_150209_3M_PPTTemplate_v7</vt:lpstr>
      <vt:lpstr>Worksheet</vt:lpstr>
      <vt:lpstr>PowerPoint Presentation</vt:lpstr>
      <vt:lpstr>Session Objectives </vt:lpstr>
      <vt:lpstr>Background</vt:lpstr>
      <vt:lpstr>National Point Prevalence Survey 2011</vt:lpstr>
      <vt:lpstr>SSI Trust Position April 2012</vt:lpstr>
      <vt:lpstr>Pre-project Data</vt:lpstr>
      <vt:lpstr>Surgical Site Infection</vt:lpstr>
      <vt:lpstr>How accurate is this?</vt:lpstr>
      <vt:lpstr>Project Objectives</vt:lpstr>
      <vt:lpstr>Business Case - Sept 2012 </vt:lpstr>
      <vt:lpstr>Surveillance Methodology</vt:lpstr>
      <vt:lpstr>Process </vt:lpstr>
      <vt:lpstr>PowerPoint Presentation</vt:lpstr>
      <vt:lpstr>PowerPoint Presentation</vt:lpstr>
      <vt:lpstr>Results</vt:lpstr>
      <vt:lpstr>Summary Comparison </vt:lpstr>
      <vt:lpstr>Wound Categorisation Comparison</vt:lpstr>
      <vt:lpstr>Patient Feedback</vt:lpstr>
      <vt:lpstr>Limitations</vt:lpstr>
      <vt:lpstr>Positive Outcomes</vt:lpstr>
      <vt:lpstr>HAI Prevalence 2011 &amp; 2016 Comparison</vt:lpstr>
      <vt:lpstr>Conclusion and Next Steps</vt:lpstr>
      <vt:lpstr>References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OneTogether Conference 2016</dc:title>
  <dc:creator>Sophie Singh</dc:creator>
  <cp:lastModifiedBy>Lucy Wade CW</cp:lastModifiedBy>
  <cp:revision>72</cp:revision>
  <dcterms:created xsi:type="dcterms:W3CDTF">2016-02-29T12:17:28Z</dcterms:created>
  <dcterms:modified xsi:type="dcterms:W3CDTF">2019-01-17T09:37:24Z</dcterms:modified>
</cp:coreProperties>
</file>