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3" r:id="rId2"/>
    <p:sldId id="264" r:id="rId3"/>
    <p:sldId id="26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cap="none" spc="50" normalizeH="0" baseline="0">
                <a:solidFill>
                  <a:schemeClr val="tx1">
                    <a:lumMod val="65000"/>
                    <a:lumOff val="35000"/>
                  </a:schemeClr>
                </a:solidFill>
                <a:latin typeface="+mj-lt"/>
                <a:ea typeface="+mj-ea"/>
                <a:cs typeface="+mj-cs"/>
              </a:defRPr>
            </a:pPr>
            <a:r>
              <a:rPr lang="en-GB" sz="2400" b="1" dirty="0"/>
              <a:t>Median: Readmission Length of Stay (Days)</a:t>
            </a:r>
            <a:r>
              <a:rPr lang="en-GB" sz="2400" b="1" baseline="0" dirty="0"/>
              <a:t> </a:t>
            </a:r>
            <a:endParaRPr lang="en-GB" sz="2400" b="1" dirty="0"/>
          </a:p>
          <a:p>
            <a:pPr>
              <a:defRPr sz="2800"/>
            </a:pPr>
            <a:r>
              <a:rPr lang="en-GB" sz="2400" b="1" dirty="0"/>
              <a:t>SSI Category</a:t>
            </a:r>
          </a:p>
          <a:p>
            <a:pPr>
              <a:defRPr sz="2800"/>
            </a:pPr>
            <a:r>
              <a:rPr lang="en-GB" sz="2400" dirty="0"/>
              <a:t>Standard Wound Care vs Photo at Discharge</a:t>
            </a:r>
          </a:p>
          <a:p>
            <a:pPr>
              <a:defRPr sz="2800"/>
            </a:pPr>
            <a:r>
              <a:rPr lang="en-GB" sz="1200" dirty="0"/>
              <a:t>2013 - 2018 RBHT data</a:t>
            </a:r>
          </a:p>
        </c:rich>
      </c:tx>
      <c:layout/>
      <c:overlay val="0"/>
      <c:spPr>
        <a:noFill/>
        <a:ln>
          <a:noFill/>
        </a:ln>
        <a:effectLst/>
      </c:spPr>
      <c:txPr>
        <a:bodyPr rot="0" spcFirstLastPara="1" vertOverflow="ellipsis" vert="horz" wrap="square" anchor="ctr" anchorCtr="1"/>
        <a:lstStyle/>
        <a:p>
          <a:pPr>
            <a:defRPr sz="28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Comparison!$F$42</c:f>
              <c:strCache>
                <c:ptCount val="1"/>
                <c:pt idx="0">
                  <c:v>Standard wound care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Comparison!$G$41:$I$41</c:f>
              <c:strCache>
                <c:ptCount val="3"/>
                <c:pt idx="0">
                  <c:v>Superficial Incisonal</c:v>
                </c:pt>
                <c:pt idx="1">
                  <c:v>Deep Incisonal</c:v>
                </c:pt>
                <c:pt idx="2">
                  <c:v>Organ/Space</c:v>
                </c:pt>
              </c:strCache>
            </c:strRef>
          </c:cat>
          <c:val>
            <c:numRef>
              <c:f>Comparison!$G$42:$I$42</c:f>
              <c:numCache>
                <c:formatCode>General</c:formatCode>
                <c:ptCount val="3"/>
                <c:pt idx="0">
                  <c:v>13.5</c:v>
                </c:pt>
                <c:pt idx="1">
                  <c:v>18</c:v>
                </c:pt>
                <c:pt idx="2">
                  <c:v>45</c:v>
                </c:pt>
              </c:numCache>
            </c:numRef>
          </c:val>
          <c:extLst xmlns:c16r2="http://schemas.microsoft.com/office/drawing/2015/06/chart">
            <c:ext xmlns:c16="http://schemas.microsoft.com/office/drawing/2014/chart" uri="{C3380CC4-5D6E-409C-BE32-E72D297353CC}">
              <c16:uniqueId val="{00000000-1934-45B6-9023-51509BD447A8}"/>
            </c:ext>
          </c:extLst>
        </c:ser>
        <c:ser>
          <c:idx val="1"/>
          <c:order val="1"/>
          <c:tx>
            <c:strRef>
              <c:f>Comparison!$F$43</c:f>
              <c:strCache>
                <c:ptCount val="1"/>
                <c:pt idx="0">
                  <c:v>Photo at discharge</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Comparison!$G$41:$I$41</c:f>
              <c:strCache>
                <c:ptCount val="3"/>
                <c:pt idx="0">
                  <c:v>Superficial Incisonal</c:v>
                </c:pt>
                <c:pt idx="1">
                  <c:v>Deep Incisonal</c:v>
                </c:pt>
                <c:pt idx="2">
                  <c:v>Organ/Space</c:v>
                </c:pt>
              </c:strCache>
            </c:strRef>
          </c:cat>
          <c:val>
            <c:numRef>
              <c:f>Comparison!$G$43:$I$43</c:f>
              <c:numCache>
                <c:formatCode>General</c:formatCode>
                <c:ptCount val="3"/>
                <c:pt idx="0">
                  <c:v>5</c:v>
                </c:pt>
                <c:pt idx="1">
                  <c:v>10</c:v>
                </c:pt>
                <c:pt idx="2">
                  <c:v>49</c:v>
                </c:pt>
              </c:numCache>
            </c:numRef>
          </c:val>
          <c:extLst xmlns:c16r2="http://schemas.microsoft.com/office/drawing/2015/06/chart">
            <c:ext xmlns:c16="http://schemas.microsoft.com/office/drawing/2014/chart" uri="{C3380CC4-5D6E-409C-BE32-E72D297353CC}">
              <c16:uniqueId val="{00000001-1934-45B6-9023-51509BD447A8}"/>
            </c:ext>
          </c:extLst>
        </c:ser>
        <c:dLbls>
          <c:dLblPos val="inEnd"/>
          <c:showLegendKey val="0"/>
          <c:showVal val="1"/>
          <c:showCatName val="0"/>
          <c:showSerName val="0"/>
          <c:showPercent val="0"/>
          <c:showBubbleSize val="0"/>
        </c:dLbls>
        <c:gapWidth val="80"/>
        <c:overlap val="25"/>
        <c:axId val="237257608"/>
        <c:axId val="237258000"/>
      </c:barChart>
      <c:catAx>
        <c:axId val="23725760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chemeClr val="tx1">
                    <a:lumMod val="65000"/>
                    <a:lumOff val="35000"/>
                  </a:schemeClr>
                </a:solidFill>
                <a:latin typeface="+mn-lt"/>
                <a:ea typeface="+mn-ea"/>
                <a:cs typeface="+mn-cs"/>
              </a:defRPr>
            </a:pPr>
            <a:endParaRPr lang="en-US"/>
          </a:p>
        </c:txPr>
        <c:crossAx val="237258000"/>
        <c:crosses val="autoZero"/>
        <c:auto val="1"/>
        <c:lblAlgn val="ctr"/>
        <c:lblOffset val="100"/>
        <c:noMultiLvlLbl val="0"/>
      </c:catAx>
      <c:valAx>
        <c:axId val="237258000"/>
        <c:scaling>
          <c:orientation val="minMax"/>
          <c:max val="50"/>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237257608"/>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r>
              <a:rPr lang="en-GB" b="1" dirty="0"/>
              <a:t>Readmission SSI incidence following </a:t>
            </a:r>
            <a:r>
              <a:rPr lang="en-GB" b="1" u="sng" dirty="0"/>
              <a:t>CABG</a:t>
            </a:r>
            <a:r>
              <a:rPr lang="en-GB" b="1" dirty="0"/>
              <a:t>, England hospitals participating in PHE's SSI Surveillance Service, 2009 to 2017 </a:t>
            </a:r>
          </a:p>
        </c:rich>
      </c:tx>
      <c:layout>
        <c:manualLayout>
          <c:xMode val="edge"/>
          <c:yMode val="edge"/>
          <c:x val="0.14500006464709153"/>
          <c:y val="3.9000609384521635E-2"/>
        </c:manualLayout>
      </c:layout>
      <c:overlay val="1"/>
      <c:spPr>
        <a:noFill/>
        <a:ln>
          <a:noFill/>
        </a:ln>
        <a:effectLst/>
      </c:spPr>
      <c:txPr>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2628899835796387"/>
          <c:y val="0.20208668614777814"/>
          <c:w val="0.85111461840628511"/>
          <c:h val="0.65664178339158896"/>
        </c:manualLayout>
      </c:layout>
      <c:lineChart>
        <c:grouping val="standard"/>
        <c:varyColors val="0"/>
        <c:ser>
          <c:idx val="0"/>
          <c:order val="0"/>
          <c:tx>
            <c:v>Hospital 241</c:v>
          </c:tx>
          <c:spPr>
            <a:ln w="50800" cap="rnd" cmpd="sng" algn="ctr">
              <a:solidFill>
                <a:schemeClr val="accent1"/>
              </a:solidFill>
              <a:round/>
            </a:ln>
            <a:effectLst/>
          </c:spPr>
          <c:marker>
            <c:symbol val="none"/>
          </c:marker>
          <c:dPt>
            <c:idx val="6"/>
            <c:marker>
              <c:symbol val="none"/>
            </c:marker>
            <c:bubble3D val="0"/>
            <c:spPr>
              <a:ln w="50800" cap="rnd" cmpd="sng" algn="ctr">
                <a:solidFill>
                  <a:schemeClr val="accent1"/>
                </a:solidFill>
                <a:round/>
              </a:ln>
              <a:effectLst>
                <a:glow rad="127000">
                  <a:srgbClr val="FFFF00"/>
                </a:glow>
              </a:effectLst>
            </c:spPr>
            <c:extLst xmlns:c16r2="http://schemas.microsoft.com/office/drawing/2015/06/chart">
              <c:ext xmlns:c16="http://schemas.microsoft.com/office/drawing/2014/chart" uri="{C3380CC4-5D6E-409C-BE32-E72D297353CC}">
                <c16:uniqueId val="{00000004-A3A0-4DD8-9716-A929A8840011}"/>
              </c:ext>
            </c:extLst>
          </c:dPt>
          <c:dPt>
            <c:idx val="7"/>
            <c:marker>
              <c:symbol val="none"/>
            </c:marker>
            <c:bubble3D val="0"/>
            <c:spPr>
              <a:ln w="50800" cap="rnd" cmpd="sng" algn="ctr">
                <a:solidFill>
                  <a:schemeClr val="accent1"/>
                </a:solidFill>
                <a:round/>
              </a:ln>
              <a:effectLst>
                <a:glow rad="127000">
                  <a:srgbClr val="FFFF00"/>
                </a:glow>
              </a:effectLst>
            </c:spPr>
            <c:extLst xmlns:c16r2="http://schemas.microsoft.com/office/drawing/2015/06/chart">
              <c:ext xmlns:c16="http://schemas.microsoft.com/office/drawing/2014/chart" uri="{C3380CC4-5D6E-409C-BE32-E72D297353CC}">
                <c16:uniqueId val="{00000005-A3A0-4DD8-9716-A929A8840011}"/>
              </c:ext>
            </c:extLst>
          </c:dPt>
          <c:dPt>
            <c:idx val="8"/>
            <c:marker>
              <c:symbol val="none"/>
            </c:marker>
            <c:bubble3D val="0"/>
            <c:spPr>
              <a:ln w="50800" cap="rnd" cmpd="sng" algn="ctr">
                <a:solidFill>
                  <a:schemeClr val="accent1"/>
                </a:solidFill>
                <a:round/>
              </a:ln>
              <a:effectLst>
                <a:glow rad="127000">
                  <a:srgbClr val="FFFF00"/>
                </a:glow>
              </a:effectLst>
            </c:spPr>
            <c:extLst xmlns:c16r2="http://schemas.microsoft.com/office/drawing/2015/06/chart">
              <c:ext xmlns:c16="http://schemas.microsoft.com/office/drawing/2014/chart" uri="{C3380CC4-5D6E-409C-BE32-E72D297353CC}">
                <c16:uniqueId val="{00000006-A3A0-4DD8-9716-A929A8840011}"/>
              </c:ext>
            </c:extLst>
          </c:dPt>
          <c:cat>
            <c:numRef>
              <c:f>CABG!$B$2:$B$10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CABG!$E$2:$E$10</c:f>
              <c:numCache>
                <c:formatCode>General</c:formatCode>
                <c:ptCount val="9"/>
                <c:pt idx="0">
                  <c:v>1.2173913000000001</c:v>
                </c:pt>
                <c:pt idx="1">
                  <c:v>0.96308185999999996</c:v>
                </c:pt>
                <c:pt idx="2">
                  <c:v>0.94936708999999997</c:v>
                </c:pt>
                <c:pt idx="3">
                  <c:v>1.1131724999999999</c:v>
                </c:pt>
                <c:pt idx="4">
                  <c:v>0.91743118999999995</c:v>
                </c:pt>
                <c:pt idx="5">
                  <c:v>1.3722127</c:v>
                </c:pt>
                <c:pt idx="6">
                  <c:v>1.2389380999999999</c:v>
                </c:pt>
                <c:pt idx="7">
                  <c:v>0.88809947</c:v>
                </c:pt>
                <c:pt idx="8">
                  <c:v>0.52447551999999997</c:v>
                </c:pt>
              </c:numCache>
            </c:numRef>
          </c:val>
          <c:smooth val="0"/>
          <c:extLst xmlns:c16r2="http://schemas.microsoft.com/office/drawing/2015/06/chart">
            <c:ext xmlns:c16="http://schemas.microsoft.com/office/drawing/2014/chart" uri="{C3380CC4-5D6E-409C-BE32-E72D297353CC}">
              <c16:uniqueId val="{00000000-6B01-423B-A282-CD65F0E754D2}"/>
            </c:ext>
          </c:extLst>
        </c:ser>
        <c:ser>
          <c:idx val="1"/>
          <c:order val="1"/>
          <c:tx>
            <c:v>All other participating hospitals</c:v>
          </c:tx>
          <c:spPr>
            <a:ln w="50800" cap="rnd" cmpd="sng" algn="ctr">
              <a:solidFill>
                <a:schemeClr val="accent2"/>
              </a:solidFill>
              <a:round/>
            </a:ln>
            <a:effectLst/>
          </c:spPr>
          <c:marker>
            <c:symbol val="none"/>
          </c:marker>
          <c:cat>
            <c:numRef>
              <c:f>CABG!$B$2:$B$10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CABG!$E$11:$E$19</c:f>
              <c:numCache>
                <c:formatCode>General</c:formatCode>
                <c:ptCount val="9"/>
                <c:pt idx="0">
                  <c:v>1.1850347000000001</c:v>
                </c:pt>
                <c:pt idx="1">
                  <c:v>1.1307768</c:v>
                </c:pt>
                <c:pt idx="2">
                  <c:v>1.0808647</c:v>
                </c:pt>
                <c:pt idx="3">
                  <c:v>1.5267176</c:v>
                </c:pt>
                <c:pt idx="4">
                  <c:v>1.2112849000000001</c:v>
                </c:pt>
                <c:pt idx="5">
                  <c:v>1.2095274</c:v>
                </c:pt>
                <c:pt idx="6">
                  <c:v>1.0398981</c:v>
                </c:pt>
                <c:pt idx="7">
                  <c:v>1.6178612000000001</c:v>
                </c:pt>
                <c:pt idx="8">
                  <c:v>1.412002</c:v>
                </c:pt>
              </c:numCache>
            </c:numRef>
          </c:val>
          <c:smooth val="0"/>
          <c:extLst xmlns:c16r2="http://schemas.microsoft.com/office/drawing/2015/06/chart">
            <c:ext xmlns:c16="http://schemas.microsoft.com/office/drawing/2014/chart" uri="{C3380CC4-5D6E-409C-BE32-E72D297353CC}">
              <c16:uniqueId val="{00000001-6B01-423B-A282-CD65F0E754D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37258784"/>
        <c:axId val="237259176"/>
      </c:lineChart>
      <c:catAx>
        <c:axId val="2372587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37259176"/>
        <c:crosses val="autoZero"/>
        <c:auto val="1"/>
        <c:lblAlgn val="ctr"/>
        <c:lblOffset val="100"/>
        <c:noMultiLvlLbl val="0"/>
      </c:catAx>
      <c:valAx>
        <c:axId val="237259176"/>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GB"/>
                  <a:t>Incidence of readmission SSI (%)</a:t>
                </a:r>
              </a:p>
            </c:rich>
          </c:tx>
          <c:layout>
            <c:manualLayout>
              <c:xMode val="edge"/>
              <c:yMode val="edge"/>
              <c:x val="3.312008978675645E-2"/>
              <c:y val="0.25395617816091953"/>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3725878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r>
              <a:rPr lang="en-GB" b="1" dirty="0"/>
              <a:t>Readmission SSI incidence following </a:t>
            </a:r>
            <a:r>
              <a:rPr lang="en-GB" b="1" u="sng" dirty="0"/>
              <a:t>general </a:t>
            </a:r>
            <a:r>
              <a:rPr lang="en-GB" b="1" u="sng"/>
              <a:t>cardiac surgery</a:t>
            </a:r>
            <a:r>
              <a:rPr lang="en-GB" b="1"/>
              <a:t> </a:t>
            </a:r>
            <a:endParaRPr lang="en-GB" b="1" dirty="0"/>
          </a:p>
          <a:p>
            <a:pPr>
              <a:defRPr b="1"/>
            </a:pPr>
            <a:r>
              <a:rPr lang="en-GB" b="1" dirty="0"/>
              <a:t>England hospitals participating in PHE's SSI Surveillance Service, 2011 to 2017 </a:t>
            </a:r>
          </a:p>
        </c:rich>
      </c:tx>
      <c:layout>
        <c:manualLayout>
          <c:xMode val="edge"/>
          <c:yMode val="edge"/>
          <c:x val="0.18295420879161578"/>
          <c:y val="0"/>
        </c:manualLayout>
      </c:layout>
      <c:overlay val="1"/>
      <c:spPr>
        <a:noFill/>
        <a:ln>
          <a:noFill/>
        </a:ln>
        <a:effectLst/>
      </c:spPr>
      <c:txPr>
        <a:bodyPr rot="0" spcFirstLastPara="1" vertOverflow="ellipsis" vert="horz" wrap="square" anchor="ctr" anchorCtr="1"/>
        <a:lstStyle/>
        <a:p>
          <a:pPr>
            <a:defRPr sz="1862" b="1"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2955148709315376"/>
          <c:y val="0.20533572796934865"/>
          <c:w val="0.84398779461279461"/>
          <c:h val="0.68133546378000742"/>
        </c:manualLayout>
      </c:layout>
      <c:lineChart>
        <c:grouping val="standard"/>
        <c:varyColors val="0"/>
        <c:ser>
          <c:idx val="0"/>
          <c:order val="0"/>
          <c:tx>
            <c:v>Hospital 241</c:v>
          </c:tx>
          <c:spPr>
            <a:ln w="50800" cap="rnd" cmpd="sng" algn="ctr">
              <a:solidFill>
                <a:schemeClr val="accent6"/>
              </a:solidFill>
              <a:round/>
            </a:ln>
            <a:effectLst/>
          </c:spPr>
          <c:marker>
            <c:symbol val="none"/>
          </c:marker>
          <c:dPt>
            <c:idx val="4"/>
            <c:marker>
              <c:symbol val="none"/>
            </c:marker>
            <c:bubble3D val="0"/>
            <c:spPr>
              <a:ln w="50800" cap="rnd" cmpd="sng" algn="ctr">
                <a:solidFill>
                  <a:schemeClr val="accent6"/>
                </a:solidFill>
                <a:round/>
              </a:ln>
              <a:effectLst>
                <a:glow rad="127000">
                  <a:srgbClr val="FFFF00"/>
                </a:glow>
              </a:effectLst>
            </c:spPr>
            <c:extLst xmlns:c16r2="http://schemas.microsoft.com/office/drawing/2015/06/chart">
              <c:ext xmlns:c16="http://schemas.microsoft.com/office/drawing/2014/chart" uri="{C3380CC4-5D6E-409C-BE32-E72D297353CC}">
                <c16:uniqueId val="{00000000-37FB-4382-A89F-B48945F05D93}"/>
              </c:ext>
            </c:extLst>
          </c:dPt>
          <c:dPt>
            <c:idx val="5"/>
            <c:marker>
              <c:symbol val="none"/>
            </c:marker>
            <c:bubble3D val="0"/>
            <c:spPr>
              <a:ln w="50800" cap="rnd" cmpd="sng" algn="ctr">
                <a:solidFill>
                  <a:schemeClr val="accent6"/>
                </a:solidFill>
                <a:round/>
              </a:ln>
              <a:effectLst>
                <a:glow rad="139700">
                  <a:srgbClr val="FFFF00">
                    <a:alpha val="40000"/>
                  </a:srgbClr>
                </a:glow>
              </a:effectLst>
            </c:spPr>
            <c:extLst xmlns:c16r2="http://schemas.microsoft.com/office/drawing/2015/06/chart">
              <c:ext xmlns:c16="http://schemas.microsoft.com/office/drawing/2014/chart" uri="{C3380CC4-5D6E-409C-BE32-E72D297353CC}">
                <c16:uniqueId val="{00000001-37FB-4382-A89F-B48945F05D93}"/>
              </c:ext>
            </c:extLst>
          </c:dPt>
          <c:dPt>
            <c:idx val="6"/>
            <c:marker>
              <c:symbol val="none"/>
            </c:marker>
            <c:bubble3D val="0"/>
            <c:spPr>
              <a:ln w="50800" cap="rnd" cmpd="sng" algn="ctr">
                <a:solidFill>
                  <a:schemeClr val="accent6"/>
                </a:solidFill>
                <a:round/>
              </a:ln>
              <a:effectLst>
                <a:glow rad="127000">
                  <a:srgbClr val="FFFF00"/>
                </a:glow>
              </a:effectLst>
            </c:spPr>
            <c:extLst xmlns:c16r2="http://schemas.microsoft.com/office/drawing/2015/06/chart">
              <c:ext xmlns:c16="http://schemas.microsoft.com/office/drawing/2014/chart" uri="{C3380CC4-5D6E-409C-BE32-E72D297353CC}">
                <c16:uniqueId val="{00000002-37FB-4382-A89F-B48945F05D93}"/>
              </c:ext>
            </c:extLst>
          </c:dPt>
          <c:cat>
            <c:numRef>
              <c:f>'non-CABG'!$B$9:$B$15</c:f>
              <c:numCache>
                <c:formatCode>General</c:formatCode>
                <c:ptCount val="7"/>
                <c:pt idx="0">
                  <c:v>2011</c:v>
                </c:pt>
                <c:pt idx="1">
                  <c:v>2012</c:v>
                </c:pt>
                <c:pt idx="2">
                  <c:v>2013</c:v>
                </c:pt>
                <c:pt idx="3">
                  <c:v>2014</c:v>
                </c:pt>
                <c:pt idx="4">
                  <c:v>2015</c:v>
                </c:pt>
                <c:pt idx="5">
                  <c:v>2016</c:v>
                </c:pt>
                <c:pt idx="6">
                  <c:v>2017</c:v>
                </c:pt>
              </c:numCache>
            </c:numRef>
          </c:cat>
          <c:val>
            <c:numRef>
              <c:f>'non-CABG'!$E$2:$E$8</c:f>
              <c:numCache>
                <c:formatCode>General</c:formatCode>
                <c:ptCount val="7"/>
                <c:pt idx="0">
                  <c:v>0.66006600999999998</c:v>
                </c:pt>
                <c:pt idx="1">
                  <c:v>0.81081080999999999</c:v>
                </c:pt>
                <c:pt idx="2">
                  <c:v>0.61224489999999998</c:v>
                </c:pt>
                <c:pt idx="3">
                  <c:v>0.84388185999999998</c:v>
                </c:pt>
                <c:pt idx="4">
                  <c:v>0.38986355</c:v>
                </c:pt>
                <c:pt idx="5">
                  <c:v>0.2293578</c:v>
                </c:pt>
                <c:pt idx="6">
                  <c:v>0</c:v>
                </c:pt>
              </c:numCache>
            </c:numRef>
          </c:val>
          <c:smooth val="0"/>
          <c:extLst xmlns:c16r2="http://schemas.microsoft.com/office/drawing/2015/06/chart">
            <c:ext xmlns:c16="http://schemas.microsoft.com/office/drawing/2014/chart" uri="{C3380CC4-5D6E-409C-BE32-E72D297353CC}">
              <c16:uniqueId val="{00000000-EB1A-460F-AA2C-DB49CC90E854}"/>
            </c:ext>
          </c:extLst>
        </c:ser>
        <c:ser>
          <c:idx val="1"/>
          <c:order val="1"/>
          <c:tx>
            <c:v>All other participating hospitals</c:v>
          </c:tx>
          <c:spPr>
            <a:ln w="22225" cap="rnd" cmpd="sng" algn="ctr">
              <a:solidFill>
                <a:schemeClr val="accent5"/>
              </a:solidFill>
              <a:round/>
            </a:ln>
            <a:effectLst/>
          </c:spPr>
          <c:marker>
            <c:symbol val="none"/>
          </c:marker>
          <c:cat>
            <c:numRef>
              <c:f>'non-CABG'!$B$9:$B$15</c:f>
              <c:numCache>
                <c:formatCode>General</c:formatCode>
                <c:ptCount val="7"/>
                <c:pt idx="0">
                  <c:v>2011</c:v>
                </c:pt>
                <c:pt idx="1">
                  <c:v>2012</c:v>
                </c:pt>
                <c:pt idx="2">
                  <c:v>2013</c:v>
                </c:pt>
                <c:pt idx="3">
                  <c:v>2014</c:v>
                </c:pt>
                <c:pt idx="4">
                  <c:v>2015</c:v>
                </c:pt>
                <c:pt idx="5">
                  <c:v>2016</c:v>
                </c:pt>
                <c:pt idx="6">
                  <c:v>2017</c:v>
                </c:pt>
              </c:numCache>
            </c:numRef>
          </c:cat>
          <c:val>
            <c:numRef>
              <c:f>'non-CABG'!$E$9:$E$15</c:f>
              <c:numCache>
                <c:formatCode>General</c:formatCode>
                <c:ptCount val="7"/>
                <c:pt idx="0">
                  <c:v>0.31914893999999999</c:v>
                </c:pt>
                <c:pt idx="1">
                  <c:v>0.57279236</c:v>
                </c:pt>
                <c:pt idx="2">
                  <c:v>0.20938023</c:v>
                </c:pt>
                <c:pt idx="3">
                  <c:v>0.43375394</c:v>
                </c:pt>
                <c:pt idx="4">
                  <c:v>0.22441652000000001</c:v>
                </c:pt>
                <c:pt idx="5">
                  <c:v>0.64595508999999995</c:v>
                </c:pt>
                <c:pt idx="6">
                  <c:v>0.40424457000000003</c:v>
                </c:pt>
              </c:numCache>
            </c:numRef>
          </c:val>
          <c:smooth val="0"/>
          <c:extLst xmlns:c16r2="http://schemas.microsoft.com/office/drawing/2015/06/chart">
            <c:ext xmlns:c16="http://schemas.microsoft.com/office/drawing/2014/chart" uri="{C3380CC4-5D6E-409C-BE32-E72D297353CC}">
              <c16:uniqueId val="{00000001-EB1A-460F-AA2C-DB49CC90E854}"/>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39417456"/>
        <c:axId val="239417848"/>
      </c:lineChart>
      <c:catAx>
        <c:axId val="23941745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39417848"/>
        <c:crosses val="autoZero"/>
        <c:auto val="1"/>
        <c:lblAlgn val="ctr"/>
        <c:lblOffset val="100"/>
        <c:noMultiLvlLbl val="0"/>
      </c:catAx>
      <c:valAx>
        <c:axId val="239417848"/>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r>
                  <a:rPr lang="en-GB"/>
                  <a:t>Incidence of readmission SSI (%)</a:t>
                </a:r>
              </a:p>
            </c:rich>
          </c:tx>
          <c:layout>
            <c:manualLayout>
              <c:xMode val="edge"/>
              <c:yMode val="edge"/>
              <c:x val="3.1338383838383832E-2"/>
              <c:y val="0.25395617816091953"/>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dk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39417456"/>
        <c:crosses val="autoZero"/>
        <c:crossBetween val="between"/>
      </c:valAx>
      <c:spPr>
        <a:solidFill>
          <a:schemeClr val="accent5">
            <a:lumMod val="20000"/>
            <a:lumOff val="80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53F90-0670-4393-A379-1D630B0B9E1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DA47F833-1217-4B55-A178-50978B61B67A}">
      <dgm:prSet phldrT="[Text]"/>
      <dgm:spPr/>
      <dgm:t>
        <a:bodyPr/>
        <a:lstStyle/>
        <a:p>
          <a:r>
            <a:rPr lang="en-GB" dirty="0"/>
            <a:t>100% Nurses</a:t>
          </a:r>
        </a:p>
      </dgm:t>
    </dgm:pt>
    <dgm:pt modelId="{5F402CA4-5A5A-4626-88A3-53A56D73E250}" type="parTrans" cxnId="{2893CEDE-19A7-40F3-BFEE-336CB1478D2B}">
      <dgm:prSet/>
      <dgm:spPr/>
      <dgm:t>
        <a:bodyPr/>
        <a:lstStyle/>
        <a:p>
          <a:endParaRPr lang="en-GB"/>
        </a:p>
      </dgm:t>
    </dgm:pt>
    <dgm:pt modelId="{30223F81-B81C-4DE1-AF69-84CC843BF647}" type="sibTrans" cxnId="{2893CEDE-19A7-40F3-BFEE-336CB1478D2B}">
      <dgm:prSet/>
      <dgm:spPr/>
      <dgm:t>
        <a:bodyPr/>
        <a:lstStyle/>
        <a:p>
          <a:endParaRPr lang="en-GB"/>
        </a:p>
      </dgm:t>
    </dgm:pt>
    <dgm:pt modelId="{9A24826B-94B9-4732-89B9-446775B31B9C}">
      <dgm:prSet phldrT="[Text]"/>
      <dgm:spPr/>
      <dgm:t>
        <a:bodyPr/>
        <a:lstStyle/>
        <a:p>
          <a:r>
            <a:rPr lang="en-GB" dirty="0"/>
            <a:t>100% Consultants</a:t>
          </a:r>
        </a:p>
      </dgm:t>
    </dgm:pt>
    <dgm:pt modelId="{F5C13B41-2CF5-4209-A47E-176B2555D8F5}" type="parTrans" cxnId="{82441154-FD92-4242-9FEF-71B61928F1F9}">
      <dgm:prSet/>
      <dgm:spPr/>
      <dgm:t>
        <a:bodyPr/>
        <a:lstStyle/>
        <a:p>
          <a:endParaRPr lang="en-GB"/>
        </a:p>
      </dgm:t>
    </dgm:pt>
    <dgm:pt modelId="{00466ACE-BBEE-4899-A72A-E1FEAF72EC90}" type="sibTrans" cxnId="{82441154-FD92-4242-9FEF-71B61928F1F9}">
      <dgm:prSet/>
      <dgm:spPr/>
      <dgm:t>
        <a:bodyPr/>
        <a:lstStyle/>
        <a:p>
          <a:endParaRPr lang="en-GB"/>
        </a:p>
      </dgm:t>
    </dgm:pt>
    <dgm:pt modelId="{155B2DA8-B8E2-4DCC-9DAC-54929086D30B}">
      <dgm:prSet phldrT="[Text]"/>
      <dgm:spPr/>
      <dgm:t>
        <a:bodyPr/>
        <a:lstStyle/>
        <a:p>
          <a:r>
            <a:rPr lang="en-GB" dirty="0"/>
            <a:t>100% </a:t>
          </a:r>
          <a:r>
            <a:rPr lang="en-GB" dirty="0" err="1"/>
            <a:t>SpRs</a:t>
          </a:r>
          <a:endParaRPr lang="en-GB" dirty="0"/>
        </a:p>
      </dgm:t>
    </dgm:pt>
    <dgm:pt modelId="{082151E8-F8B5-4062-92AE-DB273AECE6A9}" type="parTrans" cxnId="{2F5506E3-D996-4685-8777-6EE6D87CD7D2}">
      <dgm:prSet/>
      <dgm:spPr/>
      <dgm:t>
        <a:bodyPr/>
        <a:lstStyle/>
        <a:p>
          <a:endParaRPr lang="en-GB"/>
        </a:p>
      </dgm:t>
    </dgm:pt>
    <dgm:pt modelId="{7D931613-462F-4D6C-AD99-5BD642932562}" type="sibTrans" cxnId="{2F5506E3-D996-4685-8777-6EE6D87CD7D2}">
      <dgm:prSet/>
      <dgm:spPr/>
      <dgm:t>
        <a:bodyPr/>
        <a:lstStyle/>
        <a:p>
          <a:endParaRPr lang="en-GB"/>
        </a:p>
      </dgm:t>
    </dgm:pt>
    <dgm:pt modelId="{6CABF6FD-57BE-4E99-9587-D05849D922F0}">
      <dgm:prSet phldrT="[Text]"/>
      <dgm:spPr/>
      <dgm:t>
        <a:bodyPr/>
        <a:lstStyle/>
        <a:p>
          <a:r>
            <a:rPr lang="en-GB"/>
            <a:t>95% GPs </a:t>
          </a:r>
        </a:p>
      </dgm:t>
    </dgm:pt>
    <dgm:pt modelId="{0C585CCF-F424-4756-A683-3A91F42C2D88}" type="parTrans" cxnId="{37480B59-A3C3-4FDB-83C7-64ED1C9613EB}">
      <dgm:prSet/>
      <dgm:spPr/>
      <dgm:t>
        <a:bodyPr/>
        <a:lstStyle/>
        <a:p>
          <a:endParaRPr lang="en-GB"/>
        </a:p>
      </dgm:t>
    </dgm:pt>
    <dgm:pt modelId="{EDE20111-818B-4B98-8C81-110481117C3D}" type="sibTrans" cxnId="{37480B59-A3C3-4FDB-83C7-64ED1C9613EB}">
      <dgm:prSet/>
      <dgm:spPr/>
      <dgm:t>
        <a:bodyPr/>
        <a:lstStyle/>
        <a:p>
          <a:endParaRPr lang="en-GB"/>
        </a:p>
      </dgm:t>
    </dgm:pt>
    <dgm:pt modelId="{1F022507-E5B0-4F5E-9E6B-DF999357C0A5}">
      <dgm:prSet phldrT="[Text]"/>
      <dgm:spPr/>
      <dgm:t>
        <a:bodyPr/>
        <a:lstStyle/>
        <a:p>
          <a:r>
            <a:rPr lang="en-GB" dirty="0"/>
            <a:t>86% Patients</a:t>
          </a:r>
        </a:p>
      </dgm:t>
    </dgm:pt>
    <dgm:pt modelId="{239B4699-EB63-4A31-BD63-2B34D1D11C33}" type="parTrans" cxnId="{06712832-5332-4096-AD35-F00744768861}">
      <dgm:prSet/>
      <dgm:spPr/>
      <dgm:t>
        <a:bodyPr/>
        <a:lstStyle/>
        <a:p>
          <a:endParaRPr lang="en-GB"/>
        </a:p>
      </dgm:t>
    </dgm:pt>
    <dgm:pt modelId="{6FAAD943-2E57-4054-9622-B6AAE37E3127}" type="sibTrans" cxnId="{06712832-5332-4096-AD35-F00744768861}">
      <dgm:prSet/>
      <dgm:spPr/>
      <dgm:t>
        <a:bodyPr/>
        <a:lstStyle/>
        <a:p>
          <a:endParaRPr lang="en-GB"/>
        </a:p>
      </dgm:t>
    </dgm:pt>
    <dgm:pt modelId="{2C92F179-14DB-4CEA-BB4D-5F35F33A05F6}" type="pres">
      <dgm:prSet presAssocID="{E5E53F90-0670-4393-A379-1D630B0B9E1E}" presName="cycle" presStyleCnt="0">
        <dgm:presLayoutVars>
          <dgm:dir/>
          <dgm:resizeHandles val="exact"/>
        </dgm:presLayoutVars>
      </dgm:prSet>
      <dgm:spPr/>
      <dgm:t>
        <a:bodyPr/>
        <a:lstStyle/>
        <a:p>
          <a:endParaRPr lang="en-GB"/>
        </a:p>
      </dgm:t>
    </dgm:pt>
    <dgm:pt modelId="{3DB8EF67-CE4D-42F1-89E9-DA4155AC67AD}" type="pres">
      <dgm:prSet presAssocID="{DA47F833-1217-4B55-A178-50978B61B67A}" presName="node" presStyleLbl="node1" presStyleIdx="0" presStyleCnt="5">
        <dgm:presLayoutVars>
          <dgm:bulletEnabled val="1"/>
        </dgm:presLayoutVars>
      </dgm:prSet>
      <dgm:spPr/>
      <dgm:t>
        <a:bodyPr/>
        <a:lstStyle/>
        <a:p>
          <a:endParaRPr lang="en-GB"/>
        </a:p>
      </dgm:t>
    </dgm:pt>
    <dgm:pt modelId="{244BF968-E774-4C1A-BB90-A37E8B614731}" type="pres">
      <dgm:prSet presAssocID="{30223F81-B81C-4DE1-AF69-84CC843BF647}" presName="sibTrans" presStyleLbl="sibTrans2D1" presStyleIdx="0" presStyleCnt="5"/>
      <dgm:spPr/>
      <dgm:t>
        <a:bodyPr/>
        <a:lstStyle/>
        <a:p>
          <a:endParaRPr lang="en-GB"/>
        </a:p>
      </dgm:t>
    </dgm:pt>
    <dgm:pt modelId="{CCFB297D-2590-4B63-ABB8-BF6D9851553B}" type="pres">
      <dgm:prSet presAssocID="{30223F81-B81C-4DE1-AF69-84CC843BF647}" presName="connectorText" presStyleLbl="sibTrans2D1" presStyleIdx="0" presStyleCnt="5"/>
      <dgm:spPr/>
      <dgm:t>
        <a:bodyPr/>
        <a:lstStyle/>
        <a:p>
          <a:endParaRPr lang="en-GB"/>
        </a:p>
      </dgm:t>
    </dgm:pt>
    <dgm:pt modelId="{A3F4312A-B67B-4650-93C2-337D14CD43DE}" type="pres">
      <dgm:prSet presAssocID="{9A24826B-94B9-4732-89B9-446775B31B9C}" presName="node" presStyleLbl="node1" presStyleIdx="1" presStyleCnt="5">
        <dgm:presLayoutVars>
          <dgm:bulletEnabled val="1"/>
        </dgm:presLayoutVars>
      </dgm:prSet>
      <dgm:spPr/>
      <dgm:t>
        <a:bodyPr/>
        <a:lstStyle/>
        <a:p>
          <a:endParaRPr lang="en-GB"/>
        </a:p>
      </dgm:t>
    </dgm:pt>
    <dgm:pt modelId="{7B94CA7F-6E5A-449E-B8A9-4DF833E2DD7D}" type="pres">
      <dgm:prSet presAssocID="{00466ACE-BBEE-4899-A72A-E1FEAF72EC90}" presName="sibTrans" presStyleLbl="sibTrans2D1" presStyleIdx="1" presStyleCnt="5"/>
      <dgm:spPr/>
      <dgm:t>
        <a:bodyPr/>
        <a:lstStyle/>
        <a:p>
          <a:endParaRPr lang="en-GB"/>
        </a:p>
      </dgm:t>
    </dgm:pt>
    <dgm:pt modelId="{7DF73373-0F89-4381-AFC2-947BF6C6F3D2}" type="pres">
      <dgm:prSet presAssocID="{00466ACE-BBEE-4899-A72A-E1FEAF72EC90}" presName="connectorText" presStyleLbl="sibTrans2D1" presStyleIdx="1" presStyleCnt="5"/>
      <dgm:spPr/>
      <dgm:t>
        <a:bodyPr/>
        <a:lstStyle/>
        <a:p>
          <a:endParaRPr lang="en-GB"/>
        </a:p>
      </dgm:t>
    </dgm:pt>
    <dgm:pt modelId="{9266585E-3E0F-448D-8511-FD2A4C35DEDB}" type="pres">
      <dgm:prSet presAssocID="{155B2DA8-B8E2-4DCC-9DAC-54929086D30B}" presName="node" presStyleLbl="node1" presStyleIdx="2" presStyleCnt="5">
        <dgm:presLayoutVars>
          <dgm:bulletEnabled val="1"/>
        </dgm:presLayoutVars>
      </dgm:prSet>
      <dgm:spPr/>
      <dgm:t>
        <a:bodyPr/>
        <a:lstStyle/>
        <a:p>
          <a:endParaRPr lang="en-GB"/>
        </a:p>
      </dgm:t>
    </dgm:pt>
    <dgm:pt modelId="{16436E74-0868-4EA9-9A23-CC4BF223EC94}" type="pres">
      <dgm:prSet presAssocID="{7D931613-462F-4D6C-AD99-5BD642932562}" presName="sibTrans" presStyleLbl="sibTrans2D1" presStyleIdx="2" presStyleCnt="5"/>
      <dgm:spPr/>
      <dgm:t>
        <a:bodyPr/>
        <a:lstStyle/>
        <a:p>
          <a:endParaRPr lang="en-GB"/>
        </a:p>
      </dgm:t>
    </dgm:pt>
    <dgm:pt modelId="{B9429BAC-907E-4611-BA8D-C66398CCBD75}" type="pres">
      <dgm:prSet presAssocID="{7D931613-462F-4D6C-AD99-5BD642932562}" presName="connectorText" presStyleLbl="sibTrans2D1" presStyleIdx="2" presStyleCnt="5"/>
      <dgm:spPr/>
      <dgm:t>
        <a:bodyPr/>
        <a:lstStyle/>
        <a:p>
          <a:endParaRPr lang="en-GB"/>
        </a:p>
      </dgm:t>
    </dgm:pt>
    <dgm:pt modelId="{9B4DBE4A-1DA7-4FE1-8054-19BCC6B986EC}" type="pres">
      <dgm:prSet presAssocID="{6CABF6FD-57BE-4E99-9587-D05849D922F0}" presName="node" presStyleLbl="node1" presStyleIdx="3" presStyleCnt="5">
        <dgm:presLayoutVars>
          <dgm:bulletEnabled val="1"/>
        </dgm:presLayoutVars>
      </dgm:prSet>
      <dgm:spPr/>
      <dgm:t>
        <a:bodyPr/>
        <a:lstStyle/>
        <a:p>
          <a:endParaRPr lang="en-GB"/>
        </a:p>
      </dgm:t>
    </dgm:pt>
    <dgm:pt modelId="{EC87DFF0-D051-4E43-976C-EE63C413E393}" type="pres">
      <dgm:prSet presAssocID="{EDE20111-818B-4B98-8C81-110481117C3D}" presName="sibTrans" presStyleLbl="sibTrans2D1" presStyleIdx="3" presStyleCnt="5"/>
      <dgm:spPr/>
      <dgm:t>
        <a:bodyPr/>
        <a:lstStyle/>
        <a:p>
          <a:endParaRPr lang="en-GB"/>
        </a:p>
      </dgm:t>
    </dgm:pt>
    <dgm:pt modelId="{3A1484F9-69F6-4552-AD71-E501E2753714}" type="pres">
      <dgm:prSet presAssocID="{EDE20111-818B-4B98-8C81-110481117C3D}" presName="connectorText" presStyleLbl="sibTrans2D1" presStyleIdx="3" presStyleCnt="5"/>
      <dgm:spPr/>
      <dgm:t>
        <a:bodyPr/>
        <a:lstStyle/>
        <a:p>
          <a:endParaRPr lang="en-GB"/>
        </a:p>
      </dgm:t>
    </dgm:pt>
    <dgm:pt modelId="{C3760D9A-7947-4577-978F-D5A6B4C47B1B}" type="pres">
      <dgm:prSet presAssocID="{1F022507-E5B0-4F5E-9E6B-DF999357C0A5}" presName="node" presStyleLbl="node1" presStyleIdx="4" presStyleCnt="5">
        <dgm:presLayoutVars>
          <dgm:bulletEnabled val="1"/>
        </dgm:presLayoutVars>
      </dgm:prSet>
      <dgm:spPr/>
      <dgm:t>
        <a:bodyPr/>
        <a:lstStyle/>
        <a:p>
          <a:endParaRPr lang="en-GB"/>
        </a:p>
      </dgm:t>
    </dgm:pt>
    <dgm:pt modelId="{DC55F8D1-9312-4388-A722-D72F8BC45452}" type="pres">
      <dgm:prSet presAssocID="{6FAAD943-2E57-4054-9622-B6AAE37E3127}" presName="sibTrans" presStyleLbl="sibTrans2D1" presStyleIdx="4" presStyleCnt="5"/>
      <dgm:spPr/>
      <dgm:t>
        <a:bodyPr/>
        <a:lstStyle/>
        <a:p>
          <a:endParaRPr lang="en-GB"/>
        </a:p>
      </dgm:t>
    </dgm:pt>
    <dgm:pt modelId="{99DCC95A-5F04-4AA6-838E-2F030F7DAE54}" type="pres">
      <dgm:prSet presAssocID="{6FAAD943-2E57-4054-9622-B6AAE37E3127}" presName="connectorText" presStyleLbl="sibTrans2D1" presStyleIdx="4" presStyleCnt="5"/>
      <dgm:spPr/>
      <dgm:t>
        <a:bodyPr/>
        <a:lstStyle/>
        <a:p>
          <a:endParaRPr lang="en-GB"/>
        </a:p>
      </dgm:t>
    </dgm:pt>
  </dgm:ptLst>
  <dgm:cxnLst>
    <dgm:cxn modelId="{E592E823-7176-45E0-B2D6-3773B27F245C}" type="presOf" srcId="{9A24826B-94B9-4732-89B9-446775B31B9C}" destId="{A3F4312A-B67B-4650-93C2-337D14CD43DE}" srcOrd="0" destOrd="0" presId="urn:microsoft.com/office/officeart/2005/8/layout/cycle2"/>
    <dgm:cxn modelId="{6C1BD3BD-3E49-4BF9-B731-641E58746F85}" type="presOf" srcId="{7D931613-462F-4D6C-AD99-5BD642932562}" destId="{B9429BAC-907E-4611-BA8D-C66398CCBD75}" srcOrd="1" destOrd="0" presId="urn:microsoft.com/office/officeart/2005/8/layout/cycle2"/>
    <dgm:cxn modelId="{37480B59-A3C3-4FDB-83C7-64ED1C9613EB}" srcId="{E5E53F90-0670-4393-A379-1D630B0B9E1E}" destId="{6CABF6FD-57BE-4E99-9587-D05849D922F0}" srcOrd="3" destOrd="0" parTransId="{0C585CCF-F424-4756-A683-3A91F42C2D88}" sibTransId="{EDE20111-818B-4B98-8C81-110481117C3D}"/>
    <dgm:cxn modelId="{39E32B16-3376-4DDB-8387-ECC38461BBF3}" type="presOf" srcId="{EDE20111-818B-4B98-8C81-110481117C3D}" destId="{3A1484F9-69F6-4552-AD71-E501E2753714}" srcOrd="1" destOrd="0" presId="urn:microsoft.com/office/officeart/2005/8/layout/cycle2"/>
    <dgm:cxn modelId="{1FA8DBE7-DFFB-4C18-81AF-037830A2A845}" type="presOf" srcId="{00466ACE-BBEE-4899-A72A-E1FEAF72EC90}" destId="{7DF73373-0F89-4381-AFC2-947BF6C6F3D2}" srcOrd="1" destOrd="0" presId="urn:microsoft.com/office/officeart/2005/8/layout/cycle2"/>
    <dgm:cxn modelId="{59040E7D-83F7-4F6D-AE93-45F70D83C6C9}" type="presOf" srcId="{6CABF6FD-57BE-4E99-9587-D05849D922F0}" destId="{9B4DBE4A-1DA7-4FE1-8054-19BCC6B986EC}" srcOrd="0" destOrd="0" presId="urn:microsoft.com/office/officeart/2005/8/layout/cycle2"/>
    <dgm:cxn modelId="{0B4B7342-A78F-4A5F-A508-735CF1A638B9}" type="presOf" srcId="{30223F81-B81C-4DE1-AF69-84CC843BF647}" destId="{CCFB297D-2590-4B63-ABB8-BF6D9851553B}" srcOrd="1" destOrd="0" presId="urn:microsoft.com/office/officeart/2005/8/layout/cycle2"/>
    <dgm:cxn modelId="{77BD8F0E-AA6D-4FB3-B927-C32D45C62411}" type="presOf" srcId="{E5E53F90-0670-4393-A379-1D630B0B9E1E}" destId="{2C92F179-14DB-4CEA-BB4D-5F35F33A05F6}" srcOrd="0" destOrd="0" presId="urn:microsoft.com/office/officeart/2005/8/layout/cycle2"/>
    <dgm:cxn modelId="{2F5506E3-D996-4685-8777-6EE6D87CD7D2}" srcId="{E5E53F90-0670-4393-A379-1D630B0B9E1E}" destId="{155B2DA8-B8E2-4DCC-9DAC-54929086D30B}" srcOrd="2" destOrd="0" parTransId="{082151E8-F8B5-4062-92AE-DB273AECE6A9}" sibTransId="{7D931613-462F-4D6C-AD99-5BD642932562}"/>
    <dgm:cxn modelId="{82441154-FD92-4242-9FEF-71B61928F1F9}" srcId="{E5E53F90-0670-4393-A379-1D630B0B9E1E}" destId="{9A24826B-94B9-4732-89B9-446775B31B9C}" srcOrd="1" destOrd="0" parTransId="{F5C13B41-2CF5-4209-A47E-176B2555D8F5}" sibTransId="{00466ACE-BBEE-4899-A72A-E1FEAF72EC90}"/>
    <dgm:cxn modelId="{AADE24AB-51E0-4B2E-B6EB-BB7E1A296D74}" type="presOf" srcId="{6FAAD943-2E57-4054-9622-B6AAE37E3127}" destId="{DC55F8D1-9312-4388-A722-D72F8BC45452}" srcOrd="0" destOrd="0" presId="urn:microsoft.com/office/officeart/2005/8/layout/cycle2"/>
    <dgm:cxn modelId="{914E086A-752A-4AF6-81A1-68540D9B9386}" type="presOf" srcId="{155B2DA8-B8E2-4DCC-9DAC-54929086D30B}" destId="{9266585E-3E0F-448D-8511-FD2A4C35DEDB}" srcOrd="0" destOrd="0" presId="urn:microsoft.com/office/officeart/2005/8/layout/cycle2"/>
    <dgm:cxn modelId="{8C787C8A-4D6F-469D-9FA1-9C5EA65ACD2B}" type="presOf" srcId="{1F022507-E5B0-4F5E-9E6B-DF999357C0A5}" destId="{C3760D9A-7947-4577-978F-D5A6B4C47B1B}" srcOrd="0" destOrd="0" presId="urn:microsoft.com/office/officeart/2005/8/layout/cycle2"/>
    <dgm:cxn modelId="{CF79340A-DB19-4E33-B373-C3CC720216A2}" type="presOf" srcId="{7D931613-462F-4D6C-AD99-5BD642932562}" destId="{16436E74-0868-4EA9-9A23-CC4BF223EC94}" srcOrd="0" destOrd="0" presId="urn:microsoft.com/office/officeart/2005/8/layout/cycle2"/>
    <dgm:cxn modelId="{D81CBA51-4550-44D4-B7A0-C8D0860B9171}" type="presOf" srcId="{6FAAD943-2E57-4054-9622-B6AAE37E3127}" destId="{99DCC95A-5F04-4AA6-838E-2F030F7DAE54}" srcOrd="1" destOrd="0" presId="urn:microsoft.com/office/officeart/2005/8/layout/cycle2"/>
    <dgm:cxn modelId="{06712832-5332-4096-AD35-F00744768861}" srcId="{E5E53F90-0670-4393-A379-1D630B0B9E1E}" destId="{1F022507-E5B0-4F5E-9E6B-DF999357C0A5}" srcOrd="4" destOrd="0" parTransId="{239B4699-EB63-4A31-BD63-2B34D1D11C33}" sibTransId="{6FAAD943-2E57-4054-9622-B6AAE37E3127}"/>
    <dgm:cxn modelId="{453C5F11-0D25-4F33-9009-57BD089E74B6}" type="presOf" srcId="{DA47F833-1217-4B55-A178-50978B61B67A}" destId="{3DB8EF67-CE4D-42F1-89E9-DA4155AC67AD}" srcOrd="0" destOrd="0" presId="urn:microsoft.com/office/officeart/2005/8/layout/cycle2"/>
    <dgm:cxn modelId="{7FAF99B6-40C8-4013-8472-DA2EEBF4DC92}" type="presOf" srcId="{00466ACE-BBEE-4899-A72A-E1FEAF72EC90}" destId="{7B94CA7F-6E5A-449E-B8A9-4DF833E2DD7D}" srcOrd="0" destOrd="0" presId="urn:microsoft.com/office/officeart/2005/8/layout/cycle2"/>
    <dgm:cxn modelId="{0F71D658-E1E9-4C06-9797-0A0F1CA8F730}" type="presOf" srcId="{30223F81-B81C-4DE1-AF69-84CC843BF647}" destId="{244BF968-E774-4C1A-BB90-A37E8B614731}" srcOrd="0" destOrd="0" presId="urn:microsoft.com/office/officeart/2005/8/layout/cycle2"/>
    <dgm:cxn modelId="{2893CEDE-19A7-40F3-BFEE-336CB1478D2B}" srcId="{E5E53F90-0670-4393-A379-1D630B0B9E1E}" destId="{DA47F833-1217-4B55-A178-50978B61B67A}" srcOrd="0" destOrd="0" parTransId="{5F402CA4-5A5A-4626-88A3-53A56D73E250}" sibTransId="{30223F81-B81C-4DE1-AF69-84CC843BF647}"/>
    <dgm:cxn modelId="{5BD9D5F1-FA6B-408C-B8CF-9ACD14D44CD9}" type="presOf" srcId="{EDE20111-818B-4B98-8C81-110481117C3D}" destId="{EC87DFF0-D051-4E43-976C-EE63C413E393}" srcOrd="0" destOrd="0" presId="urn:microsoft.com/office/officeart/2005/8/layout/cycle2"/>
    <dgm:cxn modelId="{83B26CC3-E768-4627-9951-68E6792AB385}" type="presParOf" srcId="{2C92F179-14DB-4CEA-BB4D-5F35F33A05F6}" destId="{3DB8EF67-CE4D-42F1-89E9-DA4155AC67AD}" srcOrd="0" destOrd="0" presId="urn:microsoft.com/office/officeart/2005/8/layout/cycle2"/>
    <dgm:cxn modelId="{CE8C1ADC-44AB-45DD-B67B-0398F023A6BF}" type="presParOf" srcId="{2C92F179-14DB-4CEA-BB4D-5F35F33A05F6}" destId="{244BF968-E774-4C1A-BB90-A37E8B614731}" srcOrd="1" destOrd="0" presId="urn:microsoft.com/office/officeart/2005/8/layout/cycle2"/>
    <dgm:cxn modelId="{3529AEDA-E28D-4E35-A217-491110E6264F}" type="presParOf" srcId="{244BF968-E774-4C1A-BB90-A37E8B614731}" destId="{CCFB297D-2590-4B63-ABB8-BF6D9851553B}" srcOrd="0" destOrd="0" presId="urn:microsoft.com/office/officeart/2005/8/layout/cycle2"/>
    <dgm:cxn modelId="{AF104739-DE46-4CB0-9855-A72392D7B877}" type="presParOf" srcId="{2C92F179-14DB-4CEA-BB4D-5F35F33A05F6}" destId="{A3F4312A-B67B-4650-93C2-337D14CD43DE}" srcOrd="2" destOrd="0" presId="urn:microsoft.com/office/officeart/2005/8/layout/cycle2"/>
    <dgm:cxn modelId="{7089D710-BDA1-4F2E-A788-2475C0199214}" type="presParOf" srcId="{2C92F179-14DB-4CEA-BB4D-5F35F33A05F6}" destId="{7B94CA7F-6E5A-449E-B8A9-4DF833E2DD7D}" srcOrd="3" destOrd="0" presId="urn:microsoft.com/office/officeart/2005/8/layout/cycle2"/>
    <dgm:cxn modelId="{C5FCE0D5-6FA5-4056-87A5-7592410D5D8C}" type="presParOf" srcId="{7B94CA7F-6E5A-449E-B8A9-4DF833E2DD7D}" destId="{7DF73373-0F89-4381-AFC2-947BF6C6F3D2}" srcOrd="0" destOrd="0" presId="urn:microsoft.com/office/officeart/2005/8/layout/cycle2"/>
    <dgm:cxn modelId="{55C74D10-FA39-47C0-96EA-4C34B017913E}" type="presParOf" srcId="{2C92F179-14DB-4CEA-BB4D-5F35F33A05F6}" destId="{9266585E-3E0F-448D-8511-FD2A4C35DEDB}" srcOrd="4" destOrd="0" presId="urn:microsoft.com/office/officeart/2005/8/layout/cycle2"/>
    <dgm:cxn modelId="{74CC0530-CB4F-4BD2-B966-F4095C6111AE}" type="presParOf" srcId="{2C92F179-14DB-4CEA-BB4D-5F35F33A05F6}" destId="{16436E74-0868-4EA9-9A23-CC4BF223EC94}" srcOrd="5" destOrd="0" presId="urn:microsoft.com/office/officeart/2005/8/layout/cycle2"/>
    <dgm:cxn modelId="{01534122-6D4D-4EBF-8E6C-6E3C9269564C}" type="presParOf" srcId="{16436E74-0868-4EA9-9A23-CC4BF223EC94}" destId="{B9429BAC-907E-4611-BA8D-C66398CCBD75}" srcOrd="0" destOrd="0" presId="urn:microsoft.com/office/officeart/2005/8/layout/cycle2"/>
    <dgm:cxn modelId="{C3F05FA0-13FC-45F3-8033-6DF8E814BF2B}" type="presParOf" srcId="{2C92F179-14DB-4CEA-BB4D-5F35F33A05F6}" destId="{9B4DBE4A-1DA7-4FE1-8054-19BCC6B986EC}" srcOrd="6" destOrd="0" presId="urn:microsoft.com/office/officeart/2005/8/layout/cycle2"/>
    <dgm:cxn modelId="{28A3A9A8-B910-4F67-97B1-ED42C153985C}" type="presParOf" srcId="{2C92F179-14DB-4CEA-BB4D-5F35F33A05F6}" destId="{EC87DFF0-D051-4E43-976C-EE63C413E393}" srcOrd="7" destOrd="0" presId="urn:microsoft.com/office/officeart/2005/8/layout/cycle2"/>
    <dgm:cxn modelId="{FA8CC202-5775-4A1A-BD46-4131E9D054A7}" type="presParOf" srcId="{EC87DFF0-D051-4E43-976C-EE63C413E393}" destId="{3A1484F9-69F6-4552-AD71-E501E2753714}" srcOrd="0" destOrd="0" presId="urn:microsoft.com/office/officeart/2005/8/layout/cycle2"/>
    <dgm:cxn modelId="{D91135F5-DDD5-410D-9C27-A5C76A2F5151}" type="presParOf" srcId="{2C92F179-14DB-4CEA-BB4D-5F35F33A05F6}" destId="{C3760D9A-7947-4577-978F-D5A6B4C47B1B}" srcOrd="8" destOrd="0" presId="urn:microsoft.com/office/officeart/2005/8/layout/cycle2"/>
    <dgm:cxn modelId="{8057E778-AF1B-4897-9A01-D34B87A68665}" type="presParOf" srcId="{2C92F179-14DB-4CEA-BB4D-5F35F33A05F6}" destId="{DC55F8D1-9312-4388-A722-D72F8BC45452}" srcOrd="9" destOrd="0" presId="urn:microsoft.com/office/officeart/2005/8/layout/cycle2"/>
    <dgm:cxn modelId="{554A9EAA-AAEA-46EF-8309-AA179D159996}" type="presParOf" srcId="{DC55F8D1-9312-4388-A722-D72F8BC45452}" destId="{99DCC95A-5F04-4AA6-838E-2F030F7DAE54}"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8EF67-CE4D-42F1-89E9-DA4155AC67AD}">
      <dsp:nvSpPr>
        <dsp:cNvPr id="0" name=""/>
        <dsp:cNvSpPr/>
      </dsp:nvSpPr>
      <dsp:spPr>
        <a:xfrm>
          <a:off x="2923485" y="855"/>
          <a:ext cx="1347139" cy="134713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100% Nurses</a:t>
          </a:r>
        </a:p>
      </dsp:txBody>
      <dsp:txXfrm>
        <a:off x="3120769" y="198139"/>
        <a:ext cx="952571" cy="952571"/>
      </dsp:txXfrm>
    </dsp:sp>
    <dsp:sp modelId="{244BF968-E774-4C1A-BB90-A37E8B614731}">
      <dsp:nvSpPr>
        <dsp:cNvPr id="0" name=""/>
        <dsp:cNvSpPr/>
      </dsp:nvSpPr>
      <dsp:spPr>
        <a:xfrm rot="2160000">
          <a:off x="4228283" y="1036157"/>
          <a:ext cx="359090" cy="4546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238570" y="1095429"/>
        <a:ext cx="251363" cy="272795"/>
      </dsp:txXfrm>
    </dsp:sp>
    <dsp:sp modelId="{A3F4312A-B67B-4650-93C2-337D14CD43DE}">
      <dsp:nvSpPr>
        <dsp:cNvPr id="0" name=""/>
        <dsp:cNvSpPr/>
      </dsp:nvSpPr>
      <dsp:spPr>
        <a:xfrm>
          <a:off x="4561477" y="1190926"/>
          <a:ext cx="1347139" cy="134713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100% Consultants</a:t>
          </a:r>
        </a:p>
      </dsp:txBody>
      <dsp:txXfrm>
        <a:off x="4758761" y="1388210"/>
        <a:ext cx="952571" cy="952571"/>
      </dsp:txXfrm>
    </dsp:sp>
    <dsp:sp modelId="{7B94CA7F-6E5A-449E-B8A9-4DF833E2DD7D}">
      <dsp:nvSpPr>
        <dsp:cNvPr id="0" name=""/>
        <dsp:cNvSpPr/>
      </dsp:nvSpPr>
      <dsp:spPr>
        <a:xfrm rot="6480000">
          <a:off x="4745813" y="2590288"/>
          <a:ext cx="359090" cy="4546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4816321" y="2629993"/>
        <a:ext cx="251363" cy="272795"/>
      </dsp:txXfrm>
    </dsp:sp>
    <dsp:sp modelId="{9266585E-3E0F-448D-8511-FD2A4C35DEDB}">
      <dsp:nvSpPr>
        <dsp:cNvPr id="0" name=""/>
        <dsp:cNvSpPr/>
      </dsp:nvSpPr>
      <dsp:spPr>
        <a:xfrm>
          <a:off x="3935820" y="3116501"/>
          <a:ext cx="1347139" cy="134713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100% </a:t>
          </a:r>
          <a:r>
            <a:rPr lang="en-GB" sz="1300" kern="1200" dirty="0" err="1"/>
            <a:t>SpRs</a:t>
          </a:r>
          <a:endParaRPr lang="en-GB" sz="1300" kern="1200" dirty="0"/>
        </a:p>
      </dsp:txBody>
      <dsp:txXfrm>
        <a:off x="4133104" y="3313785"/>
        <a:ext cx="952571" cy="952571"/>
      </dsp:txXfrm>
    </dsp:sp>
    <dsp:sp modelId="{16436E74-0868-4EA9-9A23-CC4BF223EC94}">
      <dsp:nvSpPr>
        <dsp:cNvPr id="0" name=""/>
        <dsp:cNvSpPr/>
      </dsp:nvSpPr>
      <dsp:spPr>
        <a:xfrm rot="10800000">
          <a:off x="3427672" y="3562741"/>
          <a:ext cx="359090" cy="4546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3535399" y="3653673"/>
        <a:ext cx="251363" cy="272795"/>
      </dsp:txXfrm>
    </dsp:sp>
    <dsp:sp modelId="{9B4DBE4A-1DA7-4FE1-8054-19BCC6B986EC}">
      <dsp:nvSpPr>
        <dsp:cNvPr id="0" name=""/>
        <dsp:cNvSpPr/>
      </dsp:nvSpPr>
      <dsp:spPr>
        <a:xfrm>
          <a:off x="1911150" y="3116501"/>
          <a:ext cx="1347139" cy="134713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a:t>95% GPs </a:t>
          </a:r>
        </a:p>
      </dsp:txBody>
      <dsp:txXfrm>
        <a:off x="2108434" y="3313785"/>
        <a:ext cx="952571" cy="952571"/>
      </dsp:txXfrm>
    </dsp:sp>
    <dsp:sp modelId="{EC87DFF0-D051-4E43-976C-EE63C413E393}">
      <dsp:nvSpPr>
        <dsp:cNvPr id="0" name=""/>
        <dsp:cNvSpPr/>
      </dsp:nvSpPr>
      <dsp:spPr>
        <a:xfrm rot="15120000">
          <a:off x="2095486" y="2609619"/>
          <a:ext cx="359090" cy="4546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2165994" y="2751778"/>
        <a:ext cx="251363" cy="272795"/>
      </dsp:txXfrm>
    </dsp:sp>
    <dsp:sp modelId="{C3760D9A-7947-4577-978F-D5A6B4C47B1B}">
      <dsp:nvSpPr>
        <dsp:cNvPr id="0" name=""/>
        <dsp:cNvSpPr/>
      </dsp:nvSpPr>
      <dsp:spPr>
        <a:xfrm>
          <a:off x="1285493" y="1190926"/>
          <a:ext cx="1347139" cy="134713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a:t>86% Patients</a:t>
          </a:r>
        </a:p>
      </dsp:txBody>
      <dsp:txXfrm>
        <a:off x="1482777" y="1388210"/>
        <a:ext cx="952571" cy="952571"/>
      </dsp:txXfrm>
    </dsp:sp>
    <dsp:sp modelId="{DC55F8D1-9312-4388-A722-D72F8BC45452}">
      <dsp:nvSpPr>
        <dsp:cNvPr id="0" name=""/>
        <dsp:cNvSpPr/>
      </dsp:nvSpPr>
      <dsp:spPr>
        <a:xfrm rot="19440000">
          <a:off x="2590291" y="1048104"/>
          <a:ext cx="359090" cy="45465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600578" y="1170696"/>
        <a:ext cx="251363" cy="2727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0.90842</cdr:x>
      <cdr:y>0.38462</cdr:y>
    </cdr:from>
    <cdr:to>
      <cdr:x>1</cdr:x>
      <cdr:y>0.47049</cdr:y>
    </cdr:to>
    <cdr:sp macro="" textlink="">
      <cdr:nvSpPr>
        <cdr:cNvPr id="4" name="TextBox 3">
          <a:extLst xmlns:a="http://schemas.openxmlformats.org/drawingml/2006/main">
            <a:ext uri="{FF2B5EF4-FFF2-40B4-BE49-F238E27FC236}">
              <a16:creationId xmlns:a16="http://schemas.microsoft.com/office/drawing/2014/main" xmlns="" id="{BCD57C0E-C796-4B67-A8DB-48080F1742C0}"/>
            </a:ext>
          </a:extLst>
        </cdr:cNvPr>
        <cdr:cNvSpPr txBox="1"/>
      </cdr:nvSpPr>
      <cdr:spPr>
        <a:xfrm xmlns:a="http://schemas.openxmlformats.org/drawingml/2006/main">
          <a:off x="8208912" y="2160240"/>
          <a:ext cx="827584" cy="4823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dirty="0"/>
            <a:t>1.4%</a:t>
          </a:r>
        </a:p>
      </cdr:txBody>
    </cdr:sp>
  </cdr:relSizeAnchor>
  <cdr:relSizeAnchor xmlns:cdr="http://schemas.openxmlformats.org/drawingml/2006/chartDrawing">
    <cdr:from>
      <cdr:x>0.89881</cdr:x>
      <cdr:y>0.79487</cdr:y>
    </cdr:from>
    <cdr:to>
      <cdr:x>1</cdr:x>
      <cdr:y>0.95767</cdr:y>
    </cdr:to>
    <cdr:sp macro="" textlink="">
      <cdr:nvSpPr>
        <cdr:cNvPr id="5" name="TextBox 4">
          <a:extLst xmlns:a="http://schemas.openxmlformats.org/drawingml/2006/main">
            <a:ext uri="{FF2B5EF4-FFF2-40B4-BE49-F238E27FC236}">
              <a16:creationId xmlns:a16="http://schemas.microsoft.com/office/drawing/2014/main" xmlns="" id="{D7E18DDD-7617-40F6-AEED-8175FB09F027}"/>
            </a:ext>
          </a:extLst>
        </cdr:cNvPr>
        <cdr:cNvSpPr txBox="1"/>
      </cdr:nvSpPr>
      <cdr:spPr>
        <a:xfrm xmlns:a="http://schemas.openxmlformats.org/drawingml/2006/main">
          <a:off x="8208912" y="44644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dirty="0"/>
            <a:t>0.5%</a:t>
          </a:r>
        </a:p>
      </cdr:txBody>
    </cdr:sp>
  </cdr:relSizeAnchor>
</c:userShapes>
</file>

<file path=ppt/drawings/drawing2.xml><?xml version="1.0" encoding="utf-8"?>
<c:userShapes xmlns:c="http://schemas.openxmlformats.org/drawingml/2006/chart">
  <cdr:relSizeAnchor xmlns:cdr="http://schemas.openxmlformats.org/drawingml/2006/chartDrawing">
    <cdr:from>
      <cdr:x>0.44527</cdr:x>
      <cdr:y>0.15519</cdr:y>
    </cdr:from>
    <cdr:to>
      <cdr:x>0.57356</cdr:x>
      <cdr:y>0.37416</cdr:y>
    </cdr:to>
    <cdr:sp macro="" textlink="">
      <cdr:nvSpPr>
        <cdr:cNvPr id="3" name="TextBox 2"/>
        <cdr:cNvSpPr txBox="1"/>
      </cdr:nvSpPr>
      <cdr:spPr>
        <a:xfrm xmlns:a="http://schemas.openxmlformats.org/drawingml/2006/main">
          <a:off x="3173917" y="6480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FB453-8E7B-4E6E-B4C0-E005572649AC}" type="datetimeFigureOut">
              <a:rPr lang="en-GB" smtClean="0"/>
              <a:t>19/02/2019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14694-C126-4193-B428-ACCFC9E86CFA}" type="slidenum">
              <a:rPr lang="en-GB" smtClean="0"/>
              <a:t>‹#›</a:t>
            </a:fld>
            <a:endParaRPr lang="en-GB"/>
          </a:p>
        </p:txBody>
      </p:sp>
    </p:spTree>
    <p:extLst>
      <p:ext uri="{BB962C8B-B14F-4D97-AF65-F5344CB8AC3E}">
        <p14:creationId xmlns:p14="http://schemas.microsoft.com/office/powerpoint/2010/main" val="426562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0" y="379413"/>
            <a:ext cx="10623121" cy="82296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408670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253446"/>
            <a:ext cx="11430000" cy="4994953"/>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dirty="0"/>
              <a:t>Click to edit Master text styles</a:t>
            </a:r>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6011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263720"/>
            <a:ext cx="11426952" cy="4981631"/>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6017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1263720"/>
            <a:ext cx="3794760" cy="4981632"/>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1263720"/>
            <a:ext cx="7623048" cy="49816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9323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1222624"/>
            <a:ext cx="3794760" cy="5022728"/>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1222624"/>
            <a:ext cx="3803904" cy="5022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p:cNvSpPr>
            <a:spLocks noGrp="1"/>
          </p:cNvSpPr>
          <p:nvPr>
            <p:ph sz="quarter" idx="15"/>
          </p:nvPr>
        </p:nvSpPr>
        <p:spPr>
          <a:xfrm>
            <a:off x="8010144" y="1222624"/>
            <a:ext cx="3794760" cy="502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57932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1325365"/>
            <a:ext cx="7616952" cy="4919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1325365"/>
            <a:ext cx="3794760" cy="4919860"/>
          </a:xfrm>
          <a:solidFill>
            <a:schemeClr val="bg1">
              <a:lumMod val="85000"/>
            </a:schemeClr>
          </a:solidFill>
        </p:spPr>
        <p:txBody>
          <a:bodyPr/>
          <a:lstStyle/>
          <a:p>
            <a:endParaRPr lang="en-US"/>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2608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33055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E80269-26D2-42A3-A3C9-21C01904420D}"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42B025-0553-4707-9391-253B9942C914}" type="slidenum">
              <a:rPr lang="en-GB" smtClean="0"/>
              <a:t>‹#›</a:t>
            </a:fld>
            <a:endParaRPr lang="en-GB"/>
          </a:p>
        </p:txBody>
      </p:sp>
    </p:spTree>
    <p:extLst>
      <p:ext uri="{BB962C8B-B14F-4D97-AF65-F5344CB8AC3E}">
        <p14:creationId xmlns:p14="http://schemas.microsoft.com/office/powerpoint/2010/main" val="116508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8BFB2-208E-4CDD-8639-1970801AE25C}" type="datetime1">
              <a:rPr lang="en-GB" smtClean="0">
                <a:solidFill>
                  <a:prstClr val="black">
                    <a:tint val="75000"/>
                  </a:prstClr>
                </a:solidFill>
              </a:rPr>
              <a:pPr/>
              <a:t>19/02/2019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a:solidFill>
                  <a:prstClr val="black">
                    <a:tint val="75000"/>
                  </a:prstClr>
                </a:solidFill>
              </a:rPr>
              <a:t>@cardiacssinet  </a:t>
            </a:r>
          </a:p>
        </p:txBody>
      </p:sp>
      <p:sp>
        <p:nvSpPr>
          <p:cNvPr id="4" name="Slide Number Placeholder 3"/>
          <p:cNvSpPr>
            <a:spLocks noGrp="1"/>
          </p:cNvSpPr>
          <p:nvPr>
            <p:ph type="sldNum" sz="quarter" idx="12"/>
          </p:nvPr>
        </p:nvSpPr>
        <p:spPr/>
        <p:txBody>
          <a:bodyPr/>
          <a:lstStyle/>
          <a:p>
            <a:fld id="{1E69A92C-9740-4E46-A9DD-950BC73AB8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816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0" y="362161"/>
            <a:ext cx="10664218"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79409" y="823995"/>
            <a:ext cx="10670569" cy="365760"/>
          </a:xfrm>
        </p:spPr>
        <p:txBody>
          <a:bodyPr/>
          <a:lstStyle>
            <a:lvl1pPr>
              <a:defRPr sz="2400"/>
            </a:lvl1pPr>
          </a:lstStyle>
          <a:p>
            <a:pPr lvl="0"/>
            <a:r>
              <a:rPr lang="en-US" dirty="0"/>
              <a:t>Click to edit Master text styles</a:t>
            </a: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44447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a:t>Click to edit Master title style</a:t>
            </a:r>
            <a:endParaRPr lang="en-GB"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7982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67350" y="363747"/>
            <a:ext cx="10643669" cy="457200"/>
          </a:xfrm>
        </p:spPr>
        <p:txBody>
          <a:bodyPr rIns="0"/>
          <a:lstStyle/>
          <a:p>
            <a:r>
              <a:rPr lang="en-US" dirty="0"/>
              <a:t>Click to edit Master title style</a:t>
            </a:r>
            <a:endParaRPr lang="en-GB" dirty="0"/>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67161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
        <p:nvSpPr>
          <p:cNvPr id="16" name="Title 3"/>
          <p:cNvSpPr>
            <a:spLocks noGrp="1"/>
          </p:cNvSpPr>
          <p:nvPr>
            <p:ph type="title"/>
          </p:nvPr>
        </p:nvSpPr>
        <p:spPr>
          <a:xfrm>
            <a:off x="379410" y="388041"/>
            <a:ext cx="10633395" cy="4572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5449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99958" y="379414"/>
            <a:ext cx="10633395"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
        <p:nvSpPr>
          <p:cNvPr id="17" name="Text Placeholder 4"/>
          <p:cNvSpPr>
            <a:spLocks noGrp="1"/>
          </p:cNvSpPr>
          <p:nvPr>
            <p:ph type="body" sz="quarter" idx="10"/>
          </p:nvPr>
        </p:nvSpPr>
        <p:spPr>
          <a:xfrm>
            <a:off x="379410" y="841248"/>
            <a:ext cx="10663342" cy="365760"/>
          </a:xfrm>
        </p:spPr>
        <p:txBody>
          <a:bodyPr/>
          <a:lstStyle>
            <a:lvl1pPr>
              <a:defRPr sz="2400"/>
            </a:lvl1pPr>
          </a:lstStyle>
          <a:p>
            <a:pPr lvl="0"/>
            <a:r>
              <a:rPr lang="en-US"/>
              <a:t>Click to edit Master text styles</a:t>
            </a:r>
          </a:p>
        </p:txBody>
      </p:sp>
    </p:spTree>
    <p:extLst>
      <p:ext uri="{BB962C8B-B14F-4D97-AF65-F5344CB8AC3E}">
        <p14:creationId xmlns:p14="http://schemas.microsoft.com/office/powerpoint/2010/main" val="16763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0664218" cy="821373"/>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34520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0653943" cy="457200"/>
          </a:xfrm>
        </p:spPr>
        <p:txBody>
          <a:bodyPr/>
          <a:lstStyle/>
          <a:p>
            <a:r>
              <a:rPr lang="en-US" dirty="0"/>
              <a:t>Click to edit Master title style</a:t>
            </a:r>
            <a:endParaRPr lang="en-GB" dirty="0"/>
          </a:p>
        </p:txBody>
      </p:sp>
      <p:sp>
        <p:nvSpPr>
          <p:cNvPr id="6" name="Text Placeholder 4"/>
          <p:cNvSpPr>
            <a:spLocks noGrp="1"/>
          </p:cNvSpPr>
          <p:nvPr>
            <p:ph type="body" sz="quarter" idx="10"/>
          </p:nvPr>
        </p:nvSpPr>
        <p:spPr>
          <a:xfrm>
            <a:off x="379412" y="841248"/>
            <a:ext cx="10663342"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12790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a:t>Click to edit Master </a:t>
            </a:r>
            <a:r>
              <a:rPr lang="en-US"/>
              <a:t>text styles</a:t>
            </a:r>
            <a:endParaRPr lang="en-US" dirty="0"/>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a:solidFill>
                  <a:prstClr val="black"/>
                </a:solidFill>
              </a:rPr>
              <a:pPr algn="r"/>
              <a:t>‹#›</a:t>
            </a:fld>
            <a:endParaRPr lang="en-US" sz="800" dirty="0" err="1">
              <a:solidFill>
                <a:prstClr val="black"/>
              </a:solidFill>
            </a:endParaRPr>
          </a:p>
        </p:txBody>
      </p:sp>
    </p:spTree>
    <p:extLst>
      <p:ext uri="{BB962C8B-B14F-4D97-AF65-F5344CB8AC3E}">
        <p14:creationId xmlns:p14="http://schemas.microsoft.com/office/powerpoint/2010/main" val="99394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72373"/>
            <a:ext cx="10612847" cy="822960"/>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32578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hyperlink" Target="mailto:m.rochon@rbht.nhs.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43" y="522502"/>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344" y="321325"/>
            <a:ext cx="2314898" cy="619211"/>
          </a:xfrm>
          <a:prstGeom prst="rect">
            <a:avLst/>
          </a:prstGeom>
        </p:spPr>
      </p:pic>
      <p:cxnSp>
        <p:nvCxnSpPr>
          <p:cNvPr id="7" name="Straight Connector 6"/>
          <p:cNvCxnSpPr>
            <a:cxnSpLocks/>
          </p:cNvCxnSpPr>
          <p:nvPr/>
        </p:nvCxnSpPr>
        <p:spPr>
          <a:xfrm>
            <a:off x="288758" y="1459832"/>
            <a:ext cx="11614484"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ctrTitle"/>
          </p:nvPr>
        </p:nvSpPr>
        <p:spPr/>
        <p:txBody>
          <a:bodyPr>
            <a:normAutofit fontScale="90000"/>
          </a:bodyPr>
          <a:lstStyle/>
          <a:p>
            <a:r>
              <a:rPr lang="en-GB" sz="4900" b="1" dirty="0"/>
              <a:t>The Photo at Discharge Project</a:t>
            </a:r>
            <a:r>
              <a:rPr lang="en-GB" b="1" dirty="0"/>
              <a:t/>
            </a:r>
            <a:br>
              <a:rPr lang="en-GB" b="1" dirty="0"/>
            </a:br>
            <a:r>
              <a:rPr lang="en-GB" i="1" dirty="0"/>
              <a:t/>
            </a:r>
            <a:br>
              <a:rPr lang="en-GB" i="1" dirty="0"/>
            </a:br>
            <a:endParaRPr lang="en-GB" i="1" dirty="0"/>
          </a:p>
        </p:txBody>
      </p:sp>
      <p:sp>
        <p:nvSpPr>
          <p:cNvPr id="2" name="Rectangle 1"/>
          <p:cNvSpPr/>
          <p:nvPr/>
        </p:nvSpPr>
        <p:spPr>
          <a:xfrm>
            <a:off x="3556205" y="3576350"/>
            <a:ext cx="4572000" cy="1200329"/>
          </a:xfrm>
          <a:prstGeom prst="rect">
            <a:avLst/>
          </a:prstGeom>
        </p:spPr>
        <p:txBody>
          <a:bodyPr>
            <a:spAutoFit/>
          </a:bodyPr>
          <a:lstStyle/>
          <a:p>
            <a:pPr algn="ctr"/>
            <a:r>
              <a:rPr lang="en-US" dirty="0"/>
              <a:t>Melissa Rochon</a:t>
            </a:r>
          </a:p>
          <a:p>
            <a:pPr algn="ctr"/>
            <a:r>
              <a:rPr lang="en-US" dirty="0"/>
              <a:t>Quality &amp; Safety Lead for Surveillance</a:t>
            </a:r>
          </a:p>
          <a:p>
            <a:pPr algn="ctr"/>
            <a:r>
              <a:rPr lang="en-US" dirty="0"/>
              <a:t>Royal Brompton &amp; Harefield NHS Foundation Trust</a:t>
            </a:r>
          </a:p>
        </p:txBody>
      </p:sp>
      <p:pic>
        <p:nvPicPr>
          <p:cNvPr id="10" name="Picture 9">
            <a:extLst>
              <a:ext uri="{FF2B5EF4-FFF2-40B4-BE49-F238E27FC236}">
                <a16:creationId xmlns:a16="http://schemas.microsoft.com/office/drawing/2014/main" xmlns="" id="{9A2AAFFB-6A92-4E2B-A2E9-47928786D3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4059" y="4525769"/>
            <a:ext cx="136815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xmlns="" id="{0DDCC696-E965-4AC0-BB86-CB8B8BF17B9D}"/>
              </a:ext>
            </a:extLst>
          </p:cNvPr>
          <p:cNvSpPr/>
          <p:nvPr/>
        </p:nvSpPr>
        <p:spPr>
          <a:xfrm>
            <a:off x="2701889" y="6037937"/>
            <a:ext cx="5195202" cy="369332"/>
          </a:xfrm>
          <a:prstGeom prst="rect">
            <a:avLst/>
          </a:prstGeom>
        </p:spPr>
        <p:txBody>
          <a:bodyPr wrap="square">
            <a:spAutoFit/>
          </a:bodyPr>
          <a:lstStyle/>
          <a:p>
            <a:r>
              <a:rPr lang="en-US" b="1" dirty="0"/>
              <a:t>2017 Gold Impact Award &amp; Overall Winner</a:t>
            </a:r>
            <a:endParaRPr lang="en-US" dirty="0"/>
          </a:p>
        </p:txBody>
      </p:sp>
    </p:spTree>
    <p:extLst>
      <p:ext uri="{BB962C8B-B14F-4D97-AF65-F5344CB8AC3E}">
        <p14:creationId xmlns:p14="http://schemas.microsoft.com/office/powerpoint/2010/main" val="100281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ctrTitle"/>
          </p:nvPr>
        </p:nvSpPr>
        <p:spPr>
          <a:xfrm>
            <a:off x="187035" y="2204864"/>
            <a:ext cx="11575473" cy="3767185"/>
          </a:xfrm>
          <a:prstGeom prst="rect">
            <a:avLst/>
          </a:prstGeom>
          <a:noFill/>
        </p:spPr>
        <p:txBody>
          <a:bodyPr wrap="square" rtlCol="0">
            <a:spAutoFit/>
          </a:bodyPr>
          <a:lstStyle/>
          <a:p>
            <a:pPr algn="l"/>
            <a:r>
              <a:rPr lang="en-GB" sz="2400" dirty="0"/>
              <a:t>This is a form of patient-centred discharge information (PCDI) which Coleman </a:t>
            </a:r>
            <a:r>
              <a:rPr lang="en-GB" sz="2400" i="1" dirty="0"/>
              <a:t>et al</a:t>
            </a:r>
            <a:r>
              <a:rPr lang="en-GB" sz="2400" dirty="0"/>
              <a:t>. (2004) describe as having the explicit purpose of engaging patient responsibility and use during the transition of care.  BUT…. </a:t>
            </a:r>
            <a:r>
              <a:rPr lang="en-US" sz="2400" dirty="0"/>
              <a:t>A systematic review by Hansen et al. (2011) examined interventions to reduce all cause readmission to hospital within 30 days. The authors identified twelve studies which included interventions of PCDI.  </a:t>
            </a:r>
            <a:br>
              <a:rPr lang="en-US" sz="2400" dirty="0"/>
            </a:br>
            <a:r>
              <a:rPr lang="en-US" sz="2400" dirty="0"/>
              <a:t/>
            </a:r>
            <a:br>
              <a:rPr lang="en-US" sz="2400" dirty="0"/>
            </a:br>
            <a:r>
              <a:rPr lang="en-US" sz="2400" i="1" dirty="0">
                <a:solidFill>
                  <a:srgbClr val="FF0000"/>
                </a:solidFill>
              </a:rPr>
              <a:t>No intervention demonstrated a statistically significant reduction of readmission rates within 30 days (Hansen et al. 2011)</a:t>
            </a:r>
            <a:br>
              <a:rPr lang="en-US" sz="2400" i="1" dirty="0">
                <a:solidFill>
                  <a:srgbClr val="FF0000"/>
                </a:solidFill>
              </a:rPr>
            </a:br>
            <a:r>
              <a:rPr lang="en-US" sz="2400" i="1" dirty="0">
                <a:solidFill>
                  <a:srgbClr val="FF0000"/>
                </a:solidFill>
              </a:rPr>
              <a:t/>
            </a:r>
            <a:br>
              <a:rPr lang="en-US" sz="2400" i="1" dirty="0">
                <a:solidFill>
                  <a:srgbClr val="FF0000"/>
                </a:solidFill>
              </a:rPr>
            </a:br>
            <a:r>
              <a:rPr lang="en-US" sz="2400" i="1" dirty="0">
                <a:solidFill>
                  <a:srgbClr val="FF0000"/>
                </a:solidFill>
              </a:rPr>
              <a:t>Lack of evidence for patient education in SSI identification </a:t>
            </a:r>
            <a:endParaRPr lang="en-GB" sz="2400" i="1" dirty="0">
              <a:solidFill>
                <a:srgbClr val="FF0000"/>
              </a:solidFill>
            </a:endParaRPr>
          </a:p>
          <a:p>
            <a:endParaRPr lang="en-GB" dirty="0"/>
          </a:p>
        </p:txBody>
      </p:sp>
      <p:sp>
        <p:nvSpPr>
          <p:cNvPr id="2" name="TextBox 1"/>
          <p:cNvSpPr txBox="1"/>
          <p:nvPr/>
        </p:nvSpPr>
        <p:spPr>
          <a:xfrm>
            <a:off x="1847528" y="1556792"/>
            <a:ext cx="7817012" cy="553998"/>
          </a:xfrm>
          <a:prstGeom prst="rect">
            <a:avLst/>
          </a:prstGeom>
          <a:noFill/>
        </p:spPr>
        <p:txBody>
          <a:bodyPr wrap="none" rtlCol="0">
            <a:spAutoFit/>
          </a:bodyPr>
          <a:lstStyle/>
          <a:p>
            <a:pPr algn="ctr"/>
            <a:r>
              <a:rPr lang="en-GB" sz="3000" b="1" dirty="0"/>
              <a:t>Improve Patient Experience &amp; Support Self-Care</a:t>
            </a:r>
            <a:endParaRPr lang="en-GB" sz="3000" dirty="0"/>
          </a:p>
        </p:txBody>
      </p:sp>
    </p:spTree>
    <p:extLst>
      <p:ext uri="{BB962C8B-B14F-4D97-AF65-F5344CB8AC3E}">
        <p14:creationId xmlns:p14="http://schemas.microsoft.com/office/powerpoint/2010/main" val="78679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814" y="1350986"/>
            <a:ext cx="2448272" cy="452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12760" y="1947028"/>
            <a:ext cx="5463158" cy="3323987"/>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Patient-centred</a:t>
            </a:r>
          </a:p>
          <a:p>
            <a:endParaRPr lang="en-GB" sz="3000" dirty="0">
              <a:latin typeface="Arial" panose="020B0604020202020204" pitchFamily="34" charset="0"/>
              <a:cs typeface="Arial" panose="020B0604020202020204" pitchFamily="34" charset="0"/>
            </a:endParaRPr>
          </a:p>
          <a:p>
            <a:r>
              <a:rPr lang="en-GB" sz="3000" dirty="0">
                <a:latin typeface="Arial" panose="020B0604020202020204" pitchFamily="34" charset="0"/>
                <a:cs typeface="Arial" panose="020B0604020202020204" pitchFamily="34" charset="0"/>
              </a:rPr>
              <a:t>Link between acute and community care</a:t>
            </a:r>
          </a:p>
          <a:p>
            <a:endParaRPr lang="en-GB" sz="3000" dirty="0">
              <a:latin typeface="Arial" panose="020B0604020202020204" pitchFamily="34" charset="0"/>
              <a:cs typeface="Arial" panose="020B0604020202020204" pitchFamily="34" charset="0"/>
            </a:endParaRPr>
          </a:p>
          <a:p>
            <a:r>
              <a:rPr lang="en-GB" sz="3000" dirty="0">
                <a:latin typeface="Arial" panose="020B0604020202020204" pitchFamily="34" charset="0"/>
                <a:cs typeface="Arial" panose="020B0604020202020204" pitchFamily="34" charset="0"/>
              </a:rPr>
              <a:t>Low cost, practical tool</a:t>
            </a:r>
          </a:p>
          <a:p>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Simple Tool</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5" y="1412777"/>
            <a:ext cx="1734881" cy="472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3"/>
          <p:cNvSpPr txBox="1">
            <a:spLocks/>
          </p:cNvSpPr>
          <p:nvPr/>
        </p:nvSpPr>
        <p:spPr>
          <a:xfrm>
            <a:off x="1885803" y="1720071"/>
            <a:ext cx="6582806" cy="4228850"/>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Information on pre-existing skin appearance (dependent </a:t>
            </a:r>
            <a:r>
              <a:rPr lang="en-GB" sz="2400" dirty="0" err="1">
                <a:latin typeface="Arial" panose="020B0604020202020204" pitchFamily="34" charset="0"/>
                <a:cs typeface="Arial" panose="020B0604020202020204" pitchFamily="34" charset="0"/>
              </a:rPr>
              <a:t>rubor</a:t>
            </a:r>
            <a:r>
              <a:rPr lang="en-GB" sz="2400" dirty="0">
                <a:latin typeface="Arial" panose="020B0604020202020204" pitchFamily="34" charset="0"/>
                <a:cs typeface="Arial" panose="020B0604020202020204" pitchFamily="34" charset="0"/>
              </a:rPr>
              <a:t>, normal discolouration of healing process or venous states changes)</a:t>
            </a:r>
          </a:p>
          <a:p>
            <a:pPr marL="285750" indent="-285750"/>
            <a:r>
              <a:rPr lang="en-GB" sz="2400" dirty="0">
                <a:latin typeface="Arial" panose="020B0604020202020204" pitchFamily="34" charset="0"/>
                <a:cs typeface="Arial" panose="020B0604020202020204" pitchFamily="34" charset="0"/>
              </a:rPr>
              <a:t>Baseline as to whether the wound is improving or deteriorating </a:t>
            </a:r>
          </a:p>
          <a:p>
            <a:pPr marL="285750" indent="-285750"/>
            <a:r>
              <a:rPr lang="da-DK" sz="2400" dirty="0">
                <a:latin typeface="Arial" panose="020B0604020202020204" pitchFamily="34" charset="0"/>
                <a:cs typeface="Arial" panose="020B0604020202020204" pitchFamily="34" charset="0"/>
              </a:rPr>
              <a:t>2017/19 Wound assessment CQUIN</a:t>
            </a:r>
          </a:p>
          <a:p>
            <a:r>
              <a:rPr lang="en-US" sz="2400" b="1" dirty="0">
                <a:latin typeface="Arial" panose="020B0604020202020204" pitchFamily="34" charset="0"/>
                <a:cs typeface="Arial" panose="020B0604020202020204" pitchFamily="34" charset="0"/>
              </a:rPr>
              <a:t>Overtreatment reduced with photos</a:t>
            </a:r>
          </a:p>
          <a:p>
            <a:pPr marL="0" indent="0">
              <a:buNone/>
            </a:pPr>
            <a:r>
              <a:rPr lang="en-US" sz="2400" dirty="0">
                <a:latin typeface="Arial" panose="020B0604020202020204" pitchFamily="34" charset="0"/>
                <a:cs typeface="Arial" panose="020B0604020202020204" pitchFamily="34" charset="0"/>
              </a:rPr>
              <a:t>↓ 48% to 16% (p &lt; 0.001) (Sanger et al, 2016)</a:t>
            </a:r>
            <a:endParaRPr lang="en-GB" sz="2400" dirty="0">
              <a:latin typeface="Arial" panose="020B0604020202020204" pitchFamily="34" charset="0"/>
              <a:cs typeface="Arial" panose="020B0604020202020204" pitchFamily="34" charset="0"/>
            </a:endParaRPr>
          </a:p>
          <a:p>
            <a:pPr marL="0" indent="0">
              <a:buNone/>
            </a:pPr>
            <a:endParaRPr lang="da-DK" sz="2400" dirty="0">
              <a:latin typeface="Arial" panose="020B0604020202020204" pitchFamily="34" charset="0"/>
              <a:cs typeface="Arial" panose="020B0604020202020204" pitchFamily="34" charset="0"/>
            </a:endParaRPr>
          </a:p>
          <a:p>
            <a:pPr marL="285750" indent="-285750"/>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0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126163"/>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64870" y="6521084"/>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35560" y="1331096"/>
            <a:ext cx="8496944" cy="4124206"/>
          </a:xfrm>
          <a:prstGeom prst="rect">
            <a:avLst/>
          </a:prstGeom>
        </p:spPr>
        <p:txBody>
          <a:bodyPr wrap="square">
            <a:spAutoFit/>
          </a:bodyPr>
          <a:lstStyle/>
          <a:p>
            <a:r>
              <a:rPr lang="en-US" sz="2000" dirty="0">
                <a:cs typeface="Arial" panose="020B0604020202020204" pitchFamily="34" charset="0"/>
              </a:rPr>
              <a:t>This is a value-based wound care approach, for the prevention and early intervention and optimisation of care for the patient and healthcare system</a:t>
            </a:r>
            <a:endParaRPr lang="en-US" sz="2000" dirty="0">
              <a:solidFill>
                <a:srgbClr val="000000"/>
              </a:solidFill>
            </a:endParaRPr>
          </a:p>
          <a:p>
            <a:pPr fontAlgn="b"/>
            <a:r>
              <a:rPr lang="en-US" sz="2400" b="1" dirty="0">
                <a:solidFill>
                  <a:srgbClr val="000000"/>
                </a:solidFill>
              </a:rPr>
              <a:t>Main Themes from anonymised postal questionnaires</a:t>
            </a:r>
          </a:p>
          <a:p>
            <a:pPr marL="342900" indent="-342900" fontAlgn="b">
              <a:buFont typeface="Wingdings" pitchFamily="2" charset="2"/>
              <a:buChar char="v"/>
            </a:pPr>
            <a:r>
              <a:rPr lang="en-US" sz="2400" dirty="0">
                <a:solidFill>
                  <a:srgbClr val="000000"/>
                </a:solidFill>
              </a:rPr>
              <a:t>Compare and observe healing over time, providing reassurance</a:t>
            </a:r>
            <a:endParaRPr lang="en-GB" sz="2400" dirty="0">
              <a:latin typeface="Arial"/>
            </a:endParaRPr>
          </a:p>
          <a:p>
            <a:pPr marL="342900" indent="-342900" fontAlgn="b">
              <a:buFont typeface="Wingdings" pitchFamily="2" charset="2"/>
              <a:buChar char="v"/>
            </a:pPr>
            <a:r>
              <a:rPr lang="en-US" sz="2400" dirty="0">
                <a:solidFill>
                  <a:srgbClr val="000000"/>
                </a:solidFill>
              </a:rPr>
              <a:t>To enable patient to care for their own wound with confidence</a:t>
            </a:r>
            <a:endParaRPr lang="en-GB" sz="2400" dirty="0">
              <a:latin typeface="Arial"/>
            </a:endParaRPr>
          </a:p>
          <a:p>
            <a:pPr marL="342900" indent="-342900" fontAlgn="b">
              <a:buFont typeface="Wingdings" pitchFamily="2" charset="2"/>
              <a:buChar char="v"/>
            </a:pPr>
            <a:r>
              <a:rPr lang="en-US" sz="2400" dirty="0">
                <a:solidFill>
                  <a:srgbClr val="000000"/>
                </a:solidFill>
              </a:rPr>
              <a:t>Prompted review +/- treatment of concern</a:t>
            </a:r>
            <a:endParaRPr lang="en-GB" sz="2400" dirty="0">
              <a:latin typeface="Arial"/>
            </a:endParaRPr>
          </a:p>
          <a:p>
            <a:pPr fontAlgn="b"/>
            <a:r>
              <a:rPr lang="en-US" b="1" dirty="0">
                <a:solidFill>
                  <a:srgbClr val="000000"/>
                </a:solidFill>
              </a:rPr>
              <a:t>Other Themes</a:t>
            </a:r>
          </a:p>
          <a:p>
            <a:pPr marL="285750" indent="-285750" fontAlgn="b">
              <a:buFont typeface="Wingdings" pitchFamily="2" charset="2"/>
              <a:buChar char="v"/>
            </a:pPr>
            <a:r>
              <a:rPr lang="en-US" dirty="0">
                <a:solidFill>
                  <a:srgbClr val="000000"/>
                </a:solidFill>
              </a:rPr>
              <a:t>To provide aftercare / reference point for GP / nurse</a:t>
            </a:r>
            <a:endParaRPr lang="en-GB" dirty="0">
              <a:latin typeface="Arial"/>
            </a:endParaRPr>
          </a:p>
          <a:p>
            <a:pPr marL="285750" indent="-285750" fontAlgn="b">
              <a:buFont typeface="Wingdings" pitchFamily="2" charset="2"/>
              <a:buChar char="v"/>
            </a:pPr>
            <a:r>
              <a:rPr lang="en-US" dirty="0">
                <a:solidFill>
                  <a:srgbClr val="000000"/>
                </a:solidFill>
              </a:rPr>
              <a:t>Reassurance family / friends</a:t>
            </a:r>
            <a:endParaRPr lang="en-GB" dirty="0">
              <a:latin typeface="Arial"/>
            </a:endParaRPr>
          </a:p>
          <a:p>
            <a:pPr marL="285750" indent="-285750" fontAlgn="b">
              <a:buFont typeface="Wingdings" pitchFamily="2" charset="2"/>
              <a:buChar char="v"/>
            </a:pPr>
            <a:r>
              <a:rPr lang="en-US" dirty="0">
                <a:solidFill>
                  <a:srgbClr val="000000"/>
                </a:solidFill>
              </a:rPr>
              <a:t>Grateful to see how far they have come/journey </a:t>
            </a:r>
            <a:endParaRPr lang="en-GB" dirty="0">
              <a:latin typeface="Arial"/>
            </a:endParaRPr>
          </a:p>
          <a:p>
            <a:pPr marL="285750" indent="-285750" fontAlgn="b">
              <a:buFont typeface="Wingdings" pitchFamily="2" charset="2"/>
              <a:buChar char="v"/>
            </a:pPr>
            <a:r>
              <a:rPr lang="en-US" dirty="0">
                <a:solidFill>
                  <a:srgbClr val="000000"/>
                </a:solidFill>
              </a:rPr>
              <a:t>To help GP / nurses with providing treatment</a:t>
            </a:r>
            <a:endParaRPr lang="en-GB" dirty="0">
              <a:latin typeface="Arial"/>
            </a:endParaRPr>
          </a:p>
          <a:p>
            <a:pPr marL="285750" indent="-285750" fontAlgn="b">
              <a:buFont typeface="Wingdings" pitchFamily="2" charset="2"/>
              <a:buChar char="v"/>
            </a:pPr>
            <a:r>
              <a:rPr lang="en-US" dirty="0">
                <a:solidFill>
                  <a:srgbClr val="000000"/>
                </a:solidFill>
              </a:rPr>
              <a:t>Community staff impressed with new initiative</a:t>
            </a:r>
            <a:endParaRPr lang="en-GB" dirty="0">
              <a:latin typeface="Arial"/>
            </a:endParaRPr>
          </a:p>
          <a:p>
            <a:pPr marL="285750" indent="-285750" fontAlgn="b">
              <a:buFont typeface="Wingdings" pitchFamily="2" charset="2"/>
              <a:buChar char="v"/>
            </a:pPr>
            <a:r>
              <a:rPr lang="en-US" dirty="0">
                <a:solidFill>
                  <a:srgbClr val="000000"/>
                </a:solidFill>
              </a:rPr>
              <a:t>Better view of wound</a:t>
            </a:r>
            <a:endParaRPr lang="en-GB" dirty="0">
              <a:latin typeface="Arial"/>
            </a:endParaRPr>
          </a:p>
        </p:txBody>
      </p:sp>
      <p:sp>
        <p:nvSpPr>
          <p:cNvPr id="3" name="Title 2">
            <a:extLst>
              <a:ext uri="{FF2B5EF4-FFF2-40B4-BE49-F238E27FC236}">
                <a16:creationId xmlns:a16="http://schemas.microsoft.com/office/drawing/2014/main" xmlns="" id="{AD52C143-50FB-41C2-9103-6A0A87458395}"/>
              </a:ext>
            </a:extLst>
          </p:cNvPr>
          <p:cNvSpPr>
            <a:spLocks noGrp="1"/>
          </p:cNvSpPr>
          <p:nvPr>
            <p:ph type="title"/>
          </p:nvPr>
        </p:nvSpPr>
        <p:spPr/>
        <p:txBody>
          <a:bodyPr/>
          <a:lstStyle/>
          <a:p>
            <a:pPr algn="ctr"/>
            <a:r>
              <a:rPr lang="en-GB" dirty="0"/>
              <a:t>Patient Feedback</a:t>
            </a:r>
          </a:p>
        </p:txBody>
      </p:sp>
    </p:spTree>
    <p:extLst>
      <p:ext uri="{BB962C8B-B14F-4D97-AF65-F5344CB8AC3E}">
        <p14:creationId xmlns:p14="http://schemas.microsoft.com/office/powerpoint/2010/main" val="367408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nvPr>
        </p:nvGraphicFramePr>
        <p:xfrm>
          <a:off x="2358274" y="1340768"/>
          <a:ext cx="719411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3170711" y="6196500"/>
            <a:ext cx="5778570" cy="369332"/>
          </a:xfrm>
          <a:prstGeom prst="rect">
            <a:avLst/>
          </a:prstGeom>
        </p:spPr>
        <p:txBody>
          <a:bodyPr wrap="none">
            <a:spAutoFit/>
          </a:bodyPr>
          <a:lstStyle/>
          <a:p>
            <a:r>
              <a:rPr lang="en-GB" dirty="0"/>
              <a:t>Registered audit, CIRIS Project ID:002197 Service Evaluation </a:t>
            </a:r>
          </a:p>
        </p:txBody>
      </p:sp>
      <p:sp>
        <p:nvSpPr>
          <p:cNvPr id="2" name="TextBox 1">
            <a:extLst>
              <a:ext uri="{FF2B5EF4-FFF2-40B4-BE49-F238E27FC236}">
                <a16:creationId xmlns:a16="http://schemas.microsoft.com/office/drawing/2014/main" xmlns="" id="{10058912-305D-4AB1-8CCA-C378C98ED18C}"/>
              </a:ext>
            </a:extLst>
          </p:cNvPr>
          <p:cNvSpPr txBox="1"/>
          <p:nvPr/>
        </p:nvSpPr>
        <p:spPr>
          <a:xfrm>
            <a:off x="5519936" y="3573016"/>
            <a:ext cx="1395960" cy="369332"/>
          </a:xfrm>
          <a:prstGeom prst="rect">
            <a:avLst/>
          </a:prstGeom>
          <a:noFill/>
        </p:spPr>
        <p:txBody>
          <a:bodyPr wrap="none" rtlCol="0">
            <a:spAutoFit/>
          </a:bodyPr>
          <a:lstStyle/>
          <a:p>
            <a:r>
              <a:rPr lang="en-GB" dirty="0"/>
              <a:t>PaD is Useful</a:t>
            </a:r>
          </a:p>
        </p:txBody>
      </p:sp>
      <p:sp>
        <p:nvSpPr>
          <p:cNvPr id="3" name="TextBox 2">
            <a:extLst>
              <a:ext uri="{FF2B5EF4-FFF2-40B4-BE49-F238E27FC236}">
                <a16:creationId xmlns:a16="http://schemas.microsoft.com/office/drawing/2014/main" xmlns="" id="{7F5772F2-602D-4D73-9210-7AE06F0BD383}"/>
              </a:ext>
            </a:extLst>
          </p:cNvPr>
          <p:cNvSpPr txBox="1"/>
          <p:nvPr/>
        </p:nvSpPr>
        <p:spPr>
          <a:xfrm>
            <a:off x="1991545" y="4869160"/>
            <a:ext cx="6696744" cy="936104"/>
          </a:xfrm>
          <a:prstGeom prst="rect">
            <a:avLst/>
          </a:prstGeom>
          <a:solidFill>
            <a:srgbClr val="FFFF00"/>
          </a:solidFill>
        </p:spPr>
        <p:txBody>
          <a:bodyPr wrap="square" rtlCol="0">
            <a:spAutoFit/>
          </a:bodyPr>
          <a:lstStyle/>
          <a:p>
            <a:r>
              <a:rPr lang="en-GB" dirty="0"/>
              <a:t>GP: ‘</a:t>
            </a:r>
            <a:r>
              <a:rPr lang="en-GB" i="1" dirty="0"/>
              <a:t>A positive, progressive step. Will provide the patient with reassurance with ongoing management, and useful for clinicians when reviewing the wound</a:t>
            </a:r>
            <a:r>
              <a:rPr lang="en-GB" dirty="0"/>
              <a:t>’</a:t>
            </a:r>
          </a:p>
        </p:txBody>
      </p:sp>
    </p:spTree>
    <p:extLst>
      <p:ext uri="{BB962C8B-B14F-4D97-AF65-F5344CB8AC3E}">
        <p14:creationId xmlns:p14="http://schemas.microsoft.com/office/powerpoint/2010/main" val="2530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ctr"/>
            <a:r>
              <a:rPr lang="en-GB" dirty="0"/>
              <a:t>‘Watertight’ Incision</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704" y="1844824"/>
            <a:ext cx="2280390"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040" y="1844824"/>
            <a:ext cx="2232248"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159" y="1484784"/>
            <a:ext cx="8863674" cy="404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a:extLst>
              <a:ext uri="{FF2B5EF4-FFF2-40B4-BE49-F238E27FC236}">
                <a16:creationId xmlns:a16="http://schemas.microsoft.com/office/drawing/2014/main" xmlns="" id="{80CD785D-E833-4543-861D-259032F9A877}"/>
              </a:ext>
            </a:extLst>
          </p:cNvPr>
          <p:cNvSpPr/>
          <p:nvPr/>
        </p:nvSpPr>
        <p:spPr>
          <a:xfrm>
            <a:off x="7032104" y="4221089"/>
            <a:ext cx="2952328" cy="218958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&gt; 93% compliance</a:t>
            </a:r>
          </a:p>
        </p:txBody>
      </p:sp>
    </p:spTree>
    <p:extLst>
      <p:ext uri="{BB962C8B-B14F-4D97-AF65-F5344CB8AC3E}">
        <p14:creationId xmlns:p14="http://schemas.microsoft.com/office/powerpoint/2010/main" val="413431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xmlns="" id="{EEAA52DB-D1A3-498F-941C-0217F0CD13B4}"/>
              </a:ext>
            </a:extLst>
          </p:cNvPr>
          <p:cNvGraphicFramePr>
            <a:graphicFrameLocks/>
          </p:cNvGraphicFramePr>
          <p:nvPr>
            <p:extLst/>
          </p:nvPr>
        </p:nvGraphicFramePr>
        <p:xfrm>
          <a:off x="1703512" y="1475178"/>
          <a:ext cx="8784976" cy="42398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000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1631504" y="260648"/>
          <a:ext cx="9036496" cy="573942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75521" y="6000073"/>
            <a:ext cx="6952759" cy="830997"/>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Data provided by Public Health England Jan 2009 – Dec 2017</a:t>
            </a:r>
          </a:p>
          <a:p>
            <a:r>
              <a:rPr lang="en-GB" sz="1600" b="1" dirty="0">
                <a:latin typeface="Arial" panose="020B0604020202020204" pitchFamily="34" charset="0"/>
                <a:cs typeface="Arial" panose="020B0604020202020204" pitchFamily="34" charset="0"/>
              </a:rPr>
              <a:t>Crown copyright 2018, contains public sector information licensed under the Open Government Licence v3.0.</a:t>
            </a:r>
          </a:p>
        </p:txBody>
      </p:sp>
    </p:spTree>
    <p:extLst>
      <p:ext uri="{BB962C8B-B14F-4D97-AF65-F5344CB8AC3E}">
        <p14:creationId xmlns:p14="http://schemas.microsoft.com/office/powerpoint/2010/main" val="152710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1847528" y="301298"/>
          <a:ext cx="8640960" cy="56479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47528" y="5950398"/>
            <a:ext cx="7992888" cy="830997"/>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Data provided by Public Health England Jan 2011 – Dec 2017</a:t>
            </a:r>
          </a:p>
          <a:p>
            <a:r>
              <a:rPr lang="en-GB" sz="1600" b="1" dirty="0">
                <a:latin typeface="Arial" panose="020B0604020202020204" pitchFamily="34" charset="0"/>
                <a:cs typeface="Arial" panose="020B0604020202020204" pitchFamily="34" charset="0"/>
              </a:rPr>
              <a:t>Crown copyright 2018, contains public sector information licensed under the Open Government Licence v3.0.</a:t>
            </a:r>
          </a:p>
        </p:txBody>
      </p:sp>
    </p:spTree>
    <p:extLst>
      <p:ext uri="{BB962C8B-B14F-4D97-AF65-F5344CB8AC3E}">
        <p14:creationId xmlns:p14="http://schemas.microsoft.com/office/powerpoint/2010/main" val="174673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34" y="467840"/>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039" y="382103"/>
            <a:ext cx="2314898" cy="619211"/>
          </a:xfrm>
          <a:prstGeom prst="rect">
            <a:avLst/>
          </a:prstGeom>
        </p:spPr>
      </p:pic>
      <p:cxnSp>
        <p:nvCxnSpPr>
          <p:cNvPr id="7" name="Straight Connector 6"/>
          <p:cNvCxnSpPr>
            <a:cxnSpLocks/>
          </p:cNvCxnSpPr>
          <p:nvPr/>
        </p:nvCxnSpPr>
        <p:spPr>
          <a:xfrm>
            <a:off x="379412" y="1340768"/>
            <a:ext cx="11251114"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pPr algn="ctr"/>
            <a:r>
              <a:rPr lang="en-GB" sz="4400" dirty="0"/>
              <a:t>Overview</a:t>
            </a:r>
          </a:p>
        </p:txBody>
      </p:sp>
      <p:sp>
        <p:nvSpPr>
          <p:cNvPr id="9" name="Content Placeholder 2"/>
          <p:cNvSpPr txBox="1">
            <a:spLocks/>
          </p:cNvSpPr>
          <p:nvPr/>
        </p:nvSpPr>
        <p:spPr>
          <a:xfrm>
            <a:off x="1981200" y="1600201"/>
            <a:ext cx="850728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Surgical site infection (SSI) cardiac surgery</a:t>
            </a:r>
          </a:p>
          <a:p>
            <a:r>
              <a:rPr lang="en-GB" dirty="0"/>
              <a:t>Photo at Discharge (PaD) Scheme</a:t>
            </a:r>
          </a:p>
          <a:p>
            <a:pPr lvl="1"/>
            <a:r>
              <a:rPr lang="en-GB" dirty="0"/>
              <a:t>Rationale</a:t>
            </a:r>
          </a:p>
          <a:p>
            <a:pPr lvl="1"/>
            <a:r>
              <a:rPr lang="en-GB" dirty="0"/>
              <a:t>Feedback</a:t>
            </a:r>
          </a:p>
          <a:p>
            <a:pPr lvl="1"/>
            <a:r>
              <a:rPr lang="en-GB" dirty="0"/>
              <a:t>Outcomes</a:t>
            </a:r>
          </a:p>
          <a:p>
            <a:pPr marL="514350" indent="-457200"/>
            <a:r>
              <a:rPr lang="en-GB" dirty="0"/>
              <a:t>Conclusion</a:t>
            </a:r>
          </a:p>
          <a:p>
            <a:pPr marL="0" indent="0">
              <a:buNone/>
            </a:pPr>
            <a:endParaRPr lang="en-GB" dirty="0"/>
          </a:p>
          <a:p>
            <a:pPr lvl="1"/>
            <a:endParaRPr lang="en-GB" dirty="0"/>
          </a:p>
        </p:txBody>
      </p:sp>
      <p:pic>
        <p:nvPicPr>
          <p:cNvPr id="11" name="Picture 10">
            <a:extLst>
              <a:ext uri="{FF2B5EF4-FFF2-40B4-BE49-F238E27FC236}">
                <a16:creationId xmlns:a16="http://schemas.microsoft.com/office/drawing/2014/main" xmlns="" id="{814C13BE-BAA5-4BC5-8EE2-29855C182A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526" y="5026530"/>
            <a:ext cx="136815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11A64F72-FF71-4D99-9EBB-3875BB8D32D4}"/>
              </a:ext>
            </a:extLst>
          </p:cNvPr>
          <p:cNvSpPr/>
          <p:nvPr/>
        </p:nvSpPr>
        <p:spPr>
          <a:xfrm>
            <a:off x="1631504" y="6488668"/>
            <a:ext cx="4259820" cy="369332"/>
          </a:xfrm>
          <a:prstGeom prst="rect">
            <a:avLst/>
          </a:prstGeom>
        </p:spPr>
        <p:txBody>
          <a:bodyPr wrap="none">
            <a:spAutoFit/>
          </a:bodyPr>
          <a:lstStyle/>
          <a:p>
            <a:r>
              <a:rPr lang="en-US" b="1" dirty="0"/>
              <a:t>2017 Gold Impact Award &amp; Overall Winner</a:t>
            </a:r>
            <a:endParaRPr lang="en-US" dirty="0"/>
          </a:p>
        </p:txBody>
      </p:sp>
    </p:spTree>
    <p:extLst>
      <p:ext uri="{BB962C8B-B14F-4D97-AF65-F5344CB8AC3E}">
        <p14:creationId xmlns:p14="http://schemas.microsoft.com/office/powerpoint/2010/main" val="215417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D4566DB6-08E2-47BC-82E1-5336D9502338}"/>
              </a:ext>
            </a:extLst>
          </p:cNvPr>
          <p:cNvPicPr>
            <a:picLocks noChangeAspect="1"/>
          </p:cNvPicPr>
          <p:nvPr/>
        </p:nvPicPr>
        <p:blipFill>
          <a:blip r:embed="rId4"/>
          <a:stretch>
            <a:fillRect/>
          </a:stretch>
        </p:blipFill>
        <p:spPr>
          <a:xfrm>
            <a:off x="2343150" y="1599927"/>
            <a:ext cx="7505700" cy="4148411"/>
          </a:xfrm>
          <a:prstGeom prst="rect">
            <a:avLst/>
          </a:prstGeom>
        </p:spPr>
      </p:pic>
    </p:spTree>
    <p:extLst>
      <p:ext uri="{BB962C8B-B14F-4D97-AF65-F5344CB8AC3E}">
        <p14:creationId xmlns:p14="http://schemas.microsoft.com/office/powerpoint/2010/main" val="262740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6976" y="5616015"/>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88B4743D-B18A-4E1E-BC89-D933E2D4A382}"/>
              </a:ext>
            </a:extLst>
          </p:cNvPr>
          <p:cNvPicPr>
            <a:picLocks noChangeAspect="1"/>
          </p:cNvPicPr>
          <p:nvPr/>
        </p:nvPicPr>
        <p:blipFill>
          <a:blip r:embed="rId4"/>
          <a:stretch>
            <a:fillRect/>
          </a:stretch>
        </p:blipFill>
        <p:spPr>
          <a:xfrm>
            <a:off x="1770387" y="1301757"/>
            <a:ext cx="8782050" cy="4425484"/>
          </a:xfrm>
          <a:prstGeom prst="rect">
            <a:avLst/>
          </a:prstGeom>
        </p:spPr>
      </p:pic>
      <p:sp>
        <p:nvSpPr>
          <p:cNvPr id="2" name="TextBox 1">
            <a:extLst>
              <a:ext uri="{FF2B5EF4-FFF2-40B4-BE49-F238E27FC236}">
                <a16:creationId xmlns:a16="http://schemas.microsoft.com/office/drawing/2014/main" xmlns="" id="{CADE4736-587E-4861-BAE6-885CE6DFC423}"/>
              </a:ext>
            </a:extLst>
          </p:cNvPr>
          <p:cNvSpPr txBox="1"/>
          <p:nvPr/>
        </p:nvSpPr>
        <p:spPr>
          <a:xfrm>
            <a:off x="2014262" y="5616015"/>
            <a:ext cx="8071586" cy="923330"/>
          </a:xfrm>
          <a:prstGeom prst="rect">
            <a:avLst/>
          </a:prstGeom>
          <a:noFill/>
        </p:spPr>
        <p:txBody>
          <a:bodyPr wrap="square" rtlCol="0">
            <a:spAutoFit/>
          </a:bodyPr>
          <a:lstStyle/>
          <a:p>
            <a:r>
              <a:rPr lang="en-US" dirty="0"/>
              <a:t>There was a significant difference in risk of readmission for SSI (relative risk = 0.2, 95% confidence interval [CI] = 0.04–0.91). This suggests that PaD reduced the risk of SSI readmission by 80% and that this was statistically significant (p = 0.037).</a:t>
            </a:r>
            <a:endParaRPr lang="en-GB" dirty="0"/>
          </a:p>
        </p:txBody>
      </p:sp>
    </p:spTree>
    <p:extLst>
      <p:ext uri="{BB962C8B-B14F-4D97-AF65-F5344CB8AC3E}">
        <p14:creationId xmlns:p14="http://schemas.microsoft.com/office/powerpoint/2010/main" val="406820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051584" y="1058453"/>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47727" y="6333056"/>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8743" y="235493"/>
            <a:ext cx="10612847" cy="822960"/>
          </a:xfrm>
        </p:spPr>
        <p:txBody>
          <a:bodyPr/>
          <a:lstStyle/>
          <a:p>
            <a:pPr algn="ctr"/>
            <a:r>
              <a:rPr lang="en-GB" dirty="0"/>
              <a:t>Cost Avoidance</a:t>
            </a:r>
          </a:p>
        </p:txBody>
      </p:sp>
      <p:sp>
        <p:nvSpPr>
          <p:cNvPr id="9" name="Rectangle 8"/>
          <p:cNvSpPr/>
          <p:nvPr/>
        </p:nvSpPr>
        <p:spPr>
          <a:xfrm>
            <a:off x="1646888" y="1279886"/>
            <a:ext cx="8658263" cy="4228850"/>
          </a:xfrm>
          <a:prstGeom prst="rect">
            <a:avLst/>
          </a:prstGeom>
        </p:spPr>
        <p:txBody>
          <a:bodyPr wrap="square">
            <a:spAutoFit/>
          </a:bodyPr>
          <a:lstStyle/>
          <a:p>
            <a:pPr fontAlgn="base">
              <a:spcBef>
                <a:spcPct val="30000"/>
              </a:spcBef>
              <a:spcAft>
                <a:spcPct val="0"/>
              </a:spcAft>
              <a:buClr>
                <a:srgbClr val="244485"/>
              </a:buClr>
              <a:buSzPct val="170000"/>
              <a:buNone/>
            </a:pPr>
            <a:r>
              <a:rPr lang="en-US" altLang="en-US" sz="2400" b="1" dirty="0">
                <a:solidFill>
                  <a:srgbClr val="000000"/>
                </a:solidFill>
              </a:rPr>
              <a:t>‘Costs avoided’ by reducing SSI readmissions </a:t>
            </a:r>
            <a:r>
              <a:rPr lang="en-US" altLang="en-US" sz="2400" dirty="0">
                <a:solidFill>
                  <a:srgbClr val="000000"/>
                </a:solidFill>
              </a:rPr>
              <a:t>(based on running costs)</a:t>
            </a:r>
          </a:p>
          <a:p>
            <a:pPr fontAlgn="base">
              <a:spcBef>
                <a:spcPct val="30000"/>
              </a:spcBef>
              <a:spcAft>
                <a:spcPct val="0"/>
              </a:spcAft>
              <a:buClr>
                <a:srgbClr val="244485"/>
              </a:buClr>
              <a:buSzPct val="170000"/>
              <a:buNone/>
            </a:pPr>
            <a:r>
              <a:rPr lang="en-US" altLang="en-US" sz="2400" b="1" dirty="0">
                <a:solidFill>
                  <a:srgbClr val="000000"/>
                </a:solidFill>
              </a:rPr>
              <a:t>				Absolute Risk Reduction of 80%</a:t>
            </a:r>
          </a:p>
          <a:p>
            <a:pPr fontAlgn="base">
              <a:spcBef>
                <a:spcPct val="30000"/>
              </a:spcBef>
              <a:spcAft>
                <a:spcPct val="0"/>
              </a:spcAft>
              <a:buClr>
                <a:srgbClr val="244485"/>
              </a:buClr>
              <a:buSzPct val="170000"/>
              <a:buNone/>
            </a:pPr>
            <a:r>
              <a:rPr lang="en-US" altLang="en-US" sz="2400" dirty="0">
                <a:solidFill>
                  <a:srgbClr val="000000"/>
                </a:solidFill>
              </a:rPr>
              <a:t>Propensity Case Score Matched (PCSM) Analysis (minimum)								</a:t>
            </a:r>
            <a:r>
              <a:rPr lang="en-US" altLang="en-US" sz="2400" dirty="0">
                <a:solidFill>
                  <a:srgbClr val="C00000"/>
                </a:solidFill>
              </a:rPr>
              <a:t>							</a:t>
            </a:r>
            <a:r>
              <a:rPr lang="en-US" altLang="en-US" sz="2400" b="1" dirty="0">
                <a:solidFill>
                  <a:srgbClr val="C00000"/>
                </a:solidFill>
              </a:rPr>
              <a:t>£133,948 </a:t>
            </a:r>
          </a:p>
          <a:p>
            <a:pPr fontAlgn="base">
              <a:spcBef>
                <a:spcPct val="30000"/>
              </a:spcBef>
              <a:spcAft>
                <a:spcPct val="0"/>
              </a:spcAft>
              <a:buClr>
                <a:srgbClr val="244485"/>
              </a:buClr>
              <a:buSzPct val="170000"/>
              <a:buNone/>
            </a:pPr>
            <a:r>
              <a:rPr lang="en-US" altLang="en-US" sz="2400" b="1" dirty="0">
                <a:solidFill>
                  <a:srgbClr val="000000"/>
                </a:solidFill>
              </a:rPr>
              <a:t>				Absolute Risk Reduction 86%</a:t>
            </a:r>
          </a:p>
          <a:p>
            <a:pPr fontAlgn="base">
              <a:spcBef>
                <a:spcPct val="30000"/>
              </a:spcBef>
              <a:spcAft>
                <a:spcPct val="0"/>
              </a:spcAft>
              <a:buClr>
                <a:srgbClr val="244485"/>
              </a:buClr>
              <a:buSzPct val="170000"/>
              <a:buNone/>
            </a:pPr>
            <a:r>
              <a:rPr lang="en-US" altLang="en-US" sz="2400" dirty="0">
                <a:solidFill>
                  <a:srgbClr val="000000"/>
                </a:solidFill>
              </a:rPr>
              <a:t>Non-matched Quality Improvement (QI) project (maximum) </a:t>
            </a:r>
            <a:r>
              <a:rPr lang="en-US" altLang="en-US" sz="2400" b="1" dirty="0">
                <a:solidFill>
                  <a:srgbClr val="000000"/>
                </a:solidFill>
              </a:rPr>
              <a:t>			</a:t>
            </a:r>
            <a:r>
              <a:rPr lang="en-US" altLang="en-US" sz="2400" b="1" dirty="0">
                <a:solidFill>
                  <a:srgbClr val="C00000"/>
                </a:solidFill>
              </a:rPr>
              <a:t>												£221,539</a:t>
            </a:r>
          </a:p>
        </p:txBody>
      </p:sp>
      <p:sp>
        <p:nvSpPr>
          <p:cNvPr id="10" name="Rectangle 9"/>
          <p:cNvSpPr/>
          <p:nvPr/>
        </p:nvSpPr>
        <p:spPr>
          <a:xfrm>
            <a:off x="671567" y="6334070"/>
            <a:ext cx="10608906" cy="430887"/>
          </a:xfrm>
          <a:prstGeom prst="rect">
            <a:avLst/>
          </a:prstGeom>
        </p:spPr>
        <p:txBody>
          <a:bodyPr wrap="square">
            <a:spAutoFit/>
          </a:bodyPr>
          <a:lstStyle/>
          <a:p>
            <a:pPr fontAlgn="base">
              <a:spcBef>
                <a:spcPct val="30000"/>
              </a:spcBef>
              <a:spcAft>
                <a:spcPct val="0"/>
              </a:spcAft>
              <a:buClr>
                <a:srgbClr val="244485"/>
              </a:buClr>
              <a:buSzPct val="170000"/>
              <a:buNone/>
            </a:pPr>
            <a:r>
              <a:rPr lang="en-US" altLang="en-US" sz="1100" dirty="0">
                <a:solidFill>
                  <a:srgbClr val="000000"/>
                </a:solidFill>
              </a:rPr>
              <a:t>Indirect costs excluded : incapacity to work (temporary or permanent), income lost by family members, lost leisure time, home care, travel costs (</a:t>
            </a:r>
            <a:r>
              <a:rPr lang="en-US" altLang="en-US" sz="1100" dirty="0" err="1">
                <a:solidFill>
                  <a:srgbClr val="000000"/>
                </a:solidFill>
              </a:rPr>
              <a:t>Dohmen</a:t>
            </a:r>
            <a:r>
              <a:rPr lang="en-US" altLang="en-US" sz="1100" dirty="0">
                <a:solidFill>
                  <a:srgbClr val="000000"/>
                </a:solidFill>
              </a:rPr>
              <a:t>, 2013) and years of productive life lost (latter exceed  direct costs 8 times [Alfonso et al, 2007] and intangible costs excluded </a:t>
            </a:r>
            <a:r>
              <a:rPr lang="en-US" altLang="en-US" sz="1100" dirty="0" err="1">
                <a:solidFill>
                  <a:srgbClr val="000000"/>
                </a:solidFill>
              </a:rPr>
              <a:t>ie</a:t>
            </a:r>
            <a:r>
              <a:rPr lang="en-US" altLang="en-US" sz="1100" dirty="0">
                <a:solidFill>
                  <a:srgbClr val="000000"/>
                </a:solidFill>
              </a:rPr>
              <a:t> Trust reputation)</a:t>
            </a:r>
          </a:p>
        </p:txBody>
      </p:sp>
    </p:spTree>
    <p:extLst>
      <p:ext uri="{BB962C8B-B14F-4D97-AF65-F5344CB8AC3E}">
        <p14:creationId xmlns:p14="http://schemas.microsoft.com/office/powerpoint/2010/main" val="35273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pPr algn="ctr"/>
            <a:r>
              <a:rPr lang="en-GB" dirty="0"/>
              <a:t>Capacity Released</a:t>
            </a:r>
          </a:p>
        </p:txBody>
      </p:sp>
      <p:sp>
        <p:nvSpPr>
          <p:cNvPr id="6" name="TextBox 5"/>
          <p:cNvSpPr txBox="1"/>
          <p:nvPr/>
        </p:nvSpPr>
        <p:spPr>
          <a:xfrm>
            <a:off x="2103560" y="1484785"/>
            <a:ext cx="7626158" cy="4955203"/>
          </a:xfrm>
          <a:prstGeom prst="rect">
            <a:avLst/>
          </a:prstGeom>
          <a:noFill/>
        </p:spPr>
        <p:txBody>
          <a:bodyPr wrap="square" rtlCol="0">
            <a:spAutoFit/>
          </a:bodyPr>
          <a:lstStyle/>
          <a:p>
            <a:pPr fontAlgn="base">
              <a:spcBef>
                <a:spcPct val="30000"/>
              </a:spcBef>
              <a:spcAft>
                <a:spcPct val="0"/>
              </a:spcAft>
              <a:buClr>
                <a:srgbClr val="244485"/>
              </a:buClr>
              <a:buSzPct val="170000"/>
              <a:buNone/>
            </a:pPr>
            <a:r>
              <a:rPr lang="en-US" altLang="en-US" sz="2800" b="1" dirty="0">
                <a:solidFill>
                  <a:srgbClr val="C00000"/>
                </a:solidFill>
                <a:cs typeface="Arial" panose="020B0604020202020204" pitchFamily="34" charset="0"/>
              </a:rPr>
              <a:t>By reducing readmissions for SSI….</a:t>
            </a:r>
            <a:br>
              <a:rPr lang="en-US" altLang="en-US" sz="2800" b="1" dirty="0">
                <a:solidFill>
                  <a:srgbClr val="C00000"/>
                </a:solidFill>
                <a:cs typeface="Arial" panose="020B0604020202020204" pitchFamily="34" charset="0"/>
              </a:rPr>
            </a:br>
            <a:endParaRPr lang="en-US" altLang="en-US" sz="2800" b="1" dirty="0">
              <a:solidFill>
                <a:srgbClr val="C00000"/>
              </a:solidFill>
              <a:cs typeface="Arial" panose="020B0604020202020204" pitchFamily="34" charset="0"/>
            </a:endParaRPr>
          </a:p>
          <a:p>
            <a:pPr fontAlgn="base">
              <a:spcBef>
                <a:spcPct val="30000"/>
              </a:spcBef>
              <a:spcAft>
                <a:spcPct val="0"/>
              </a:spcAft>
              <a:buClr>
                <a:srgbClr val="244485"/>
              </a:buClr>
              <a:buSzPct val="170000"/>
              <a:buNone/>
            </a:pPr>
            <a:r>
              <a:rPr lang="en-US" altLang="en-US" sz="2800" b="1" dirty="0">
                <a:solidFill>
                  <a:srgbClr val="C00000"/>
                </a:solidFill>
                <a:cs typeface="Arial" panose="020B0604020202020204" pitchFamily="34" charset="0"/>
              </a:rPr>
              <a:t>313 </a:t>
            </a:r>
            <a:r>
              <a:rPr lang="en-US" altLang="en-US" sz="2800" dirty="0">
                <a:solidFill>
                  <a:srgbClr val="000000"/>
                </a:solidFill>
                <a:cs typeface="Arial" panose="020B0604020202020204" pitchFamily="34" charset="0"/>
              </a:rPr>
              <a:t>cardiac surgical bed days released (PS) </a:t>
            </a:r>
          </a:p>
          <a:p>
            <a:pPr fontAlgn="base">
              <a:spcBef>
                <a:spcPct val="30000"/>
              </a:spcBef>
              <a:spcAft>
                <a:spcPct val="0"/>
              </a:spcAft>
              <a:buClr>
                <a:srgbClr val="244485"/>
              </a:buClr>
              <a:buSzPct val="170000"/>
              <a:buNone/>
            </a:pPr>
            <a:r>
              <a:rPr lang="en-US" altLang="en-US" sz="2800" dirty="0">
                <a:solidFill>
                  <a:srgbClr val="C00000"/>
                </a:solidFill>
                <a:cs typeface="Arial" panose="020B0604020202020204" pitchFamily="34" charset="0"/>
              </a:rPr>
              <a:t>Equivalent to one month ISO CABG activity </a:t>
            </a:r>
          </a:p>
          <a:p>
            <a:pPr fontAlgn="base">
              <a:spcBef>
                <a:spcPct val="30000"/>
              </a:spcBef>
              <a:spcAft>
                <a:spcPct val="0"/>
              </a:spcAft>
              <a:buClr>
                <a:srgbClr val="244485"/>
              </a:buClr>
              <a:buSzPct val="170000"/>
              <a:buNone/>
            </a:pPr>
            <a:r>
              <a:rPr lang="en-US" altLang="en-US" sz="2800" b="1" dirty="0">
                <a:solidFill>
                  <a:srgbClr val="000000"/>
                </a:solidFill>
                <a:cs typeface="Arial" panose="020B0604020202020204" pitchFamily="34" charset="0"/>
              </a:rPr>
              <a:t>↑45 </a:t>
            </a:r>
            <a:r>
              <a:rPr lang="en-US" altLang="en-US" sz="2800" dirty="0">
                <a:solidFill>
                  <a:srgbClr val="000000"/>
                </a:solidFill>
                <a:cs typeface="Arial" panose="020B0604020202020204" pitchFamily="34" charset="0"/>
              </a:rPr>
              <a:t>patients having CABG surgery</a:t>
            </a:r>
          </a:p>
          <a:p>
            <a:pPr fontAlgn="base">
              <a:spcBef>
                <a:spcPct val="30000"/>
              </a:spcBef>
              <a:spcAft>
                <a:spcPct val="0"/>
              </a:spcAft>
              <a:buClr>
                <a:srgbClr val="244485"/>
              </a:buClr>
              <a:buSzPct val="170000"/>
              <a:buNone/>
            </a:pPr>
            <a:endParaRPr lang="en-US" altLang="en-US" sz="2800" b="1" dirty="0">
              <a:solidFill>
                <a:srgbClr val="C00000"/>
              </a:solidFill>
              <a:cs typeface="Arial" panose="020B0604020202020204" pitchFamily="34" charset="0"/>
            </a:endParaRPr>
          </a:p>
          <a:p>
            <a:pPr fontAlgn="base">
              <a:spcBef>
                <a:spcPct val="30000"/>
              </a:spcBef>
              <a:spcAft>
                <a:spcPct val="0"/>
              </a:spcAft>
              <a:buClr>
                <a:srgbClr val="244485"/>
              </a:buClr>
              <a:buSzPct val="170000"/>
              <a:buNone/>
            </a:pPr>
            <a:r>
              <a:rPr lang="en-US" altLang="en-US" sz="2800" b="1" dirty="0">
                <a:solidFill>
                  <a:srgbClr val="C00000"/>
                </a:solidFill>
                <a:cs typeface="Arial" panose="020B0604020202020204" pitchFamily="34" charset="0"/>
              </a:rPr>
              <a:t>336</a:t>
            </a:r>
            <a:r>
              <a:rPr lang="en-US" altLang="en-US" sz="2800" dirty="0">
                <a:solidFill>
                  <a:srgbClr val="000000"/>
                </a:solidFill>
                <a:cs typeface="Arial" panose="020B0604020202020204" pitchFamily="34" charset="0"/>
              </a:rPr>
              <a:t> cardiac bed days released per year (QI) </a:t>
            </a:r>
          </a:p>
          <a:p>
            <a:pPr fontAlgn="base">
              <a:spcBef>
                <a:spcPct val="30000"/>
              </a:spcBef>
              <a:spcAft>
                <a:spcPct val="0"/>
              </a:spcAft>
              <a:buClr>
                <a:srgbClr val="244485"/>
              </a:buClr>
              <a:buSzPct val="170000"/>
              <a:buNone/>
            </a:pPr>
            <a:r>
              <a:rPr lang="en-US" altLang="en-US" sz="2800" b="1" dirty="0">
                <a:solidFill>
                  <a:srgbClr val="000000"/>
                </a:solidFill>
                <a:cs typeface="Arial" panose="020B0604020202020204" pitchFamily="34" charset="0"/>
              </a:rPr>
              <a:t>↑ 48 </a:t>
            </a:r>
            <a:r>
              <a:rPr lang="en-US" altLang="en-US" sz="2800" dirty="0">
                <a:solidFill>
                  <a:srgbClr val="000000"/>
                </a:solidFill>
                <a:cs typeface="Arial" panose="020B0604020202020204" pitchFamily="34" charset="0"/>
              </a:rPr>
              <a:t>patients having CABG surgery</a:t>
            </a:r>
          </a:p>
          <a:p>
            <a:pPr fontAlgn="base">
              <a:spcBef>
                <a:spcPct val="30000"/>
              </a:spcBef>
              <a:spcAft>
                <a:spcPct val="0"/>
              </a:spcAft>
              <a:buClr>
                <a:srgbClr val="244485"/>
              </a:buClr>
              <a:buSzPct val="170000"/>
              <a:buNone/>
            </a:pPr>
            <a:endParaRPr lang="en-US" altLang="en-US" sz="3200" dirty="0">
              <a:solidFill>
                <a:srgbClr val="000000"/>
              </a:solidFill>
            </a:endParaRPr>
          </a:p>
        </p:txBody>
      </p:sp>
    </p:spTree>
    <p:extLst>
      <p:ext uri="{BB962C8B-B14F-4D97-AF65-F5344CB8AC3E}">
        <p14:creationId xmlns:p14="http://schemas.microsoft.com/office/powerpoint/2010/main" val="27119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86943" y="627848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35560" y="1700809"/>
            <a:ext cx="7848872" cy="4447371"/>
          </a:xfrm>
          <a:prstGeom prst="rect">
            <a:avLst/>
          </a:prstGeom>
        </p:spPr>
        <p:txBody>
          <a:bodyPr wrap="square">
            <a:spAutoFit/>
          </a:bodyPr>
          <a:lstStyle/>
          <a:p>
            <a:r>
              <a:rPr lang="en-GB" sz="2300" b="1" dirty="0">
                <a:cs typeface="Arial" panose="020B0604020202020204" pitchFamily="34" charset="0"/>
              </a:rPr>
              <a:t>For every £1 spent, the steady-state PaD scheme generates between £1,172 and £1,938 of benefits in ‘cost avoided’.</a:t>
            </a:r>
          </a:p>
          <a:p>
            <a:endParaRPr lang="en-GB" sz="2300" b="1" dirty="0">
              <a:cs typeface="Arial" panose="020B0604020202020204" pitchFamily="34" charset="0"/>
            </a:endParaRPr>
          </a:p>
          <a:p>
            <a:r>
              <a:rPr lang="en-GB" sz="2300" b="1" dirty="0">
                <a:cs typeface="Arial" panose="020B0604020202020204" pitchFamily="34" charset="0"/>
              </a:rPr>
              <a:t>What our Clinicians Say </a:t>
            </a:r>
            <a:r>
              <a:rPr lang="en-GB" sz="2300" dirty="0">
                <a:cs typeface="Arial" panose="020B0604020202020204" pitchFamily="34" charset="0"/>
              </a:rPr>
              <a:t/>
            </a:r>
            <a:br>
              <a:rPr lang="en-GB" sz="2300" dirty="0">
                <a:cs typeface="Arial" panose="020B0604020202020204" pitchFamily="34" charset="0"/>
              </a:rPr>
            </a:br>
            <a:r>
              <a:rPr lang="en-GB" sz="2300" dirty="0">
                <a:cs typeface="Arial" panose="020B0604020202020204" pitchFamily="34" charset="0"/>
              </a:rPr>
              <a:t>“</a:t>
            </a:r>
            <a:r>
              <a:rPr lang="en-GB" sz="2300" i="1" dirty="0">
                <a:cs typeface="Arial" panose="020B0604020202020204" pitchFamily="34" charset="0"/>
              </a:rPr>
              <a:t>This is a very important tool…especially if there is an issue with the wound, we have something to compare. Helps us to decide how the treatment is working”.</a:t>
            </a:r>
            <a:r>
              <a:rPr lang="en-GB" sz="2300" dirty="0">
                <a:cs typeface="Arial" panose="020B0604020202020204" pitchFamily="34" charset="0"/>
              </a:rPr>
              <a:t/>
            </a:r>
            <a:br>
              <a:rPr lang="en-GB" sz="2300" dirty="0">
                <a:cs typeface="Arial" panose="020B0604020202020204" pitchFamily="34" charset="0"/>
              </a:rPr>
            </a:br>
            <a:r>
              <a:rPr lang="en-GB" sz="2300" dirty="0">
                <a:cs typeface="Arial" panose="020B0604020202020204" pitchFamily="34" charset="0"/>
              </a:rPr>
              <a:t/>
            </a:r>
            <a:br>
              <a:rPr lang="en-GB" sz="2300" dirty="0">
                <a:cs typeface="Arial" panose="020B0604020202020204" pitchFamily="34" charset="0"/>
              </a:rPr>
            </a:br>
            <a:r>
              <a:rPr lang="en-GB" sz="2300" b="1" dirty="0">
                <a:cs typeface="Arial" panose="020B0604020202020204" pitchFamily="34" charset="0"/>
              </a:rPr>
              <a:t>What our Patients Say</a:t>
            </a:r>
            <a:br>
              <a:rPr lang="en-GB" sz="2300" b="1" dirty="0">
                <a:cs typeface="Arial" panose="020B0604020202020204" pitchFamily="34" charset="0"/>
              </a:rPr>
            </a:br>
            <a:r>
              <a:rPr lang="en-GB" sz="2300" b="1" i="1" dirty="0">
                <a:cs typeface="Arial" panose="020B0604020202020204" pitchFamily="34" charset="0"/>
              </a:rPr>
              <a:t>“</a:t>
            </a:r>
            <a:r>
              <a:rPr lang="en-GB" sz="2300" i="1" dirty="0">
                <a:cs typeface="Arial" panose="020B0604020202020204" pitchFamily="34" charset="0"/>
              </a:rPr>
              <a:t>The photo, information and instructions …great! It gave a sense of security and eliminated worry while recovering.”</a:t>
            </a:r>
            <a:endParaRPr lang="en-GB" sz="2300" dirty="0">
              <a:cs typeface="Arial" panose="020B0604020202020204" pitchFamily="34" charset="0"/>
            </a:endParaRPr>
          </a:p>
          <a:p>
            <a:endParaRPr lang="en-GB" sz="3000" dirty="0">
              <a:cs typeface="Arial" panose="020B0604020202020204" pitchFamily="34" charset="0"/>
            </a:endParaRPr>
          </a:p>
        </p:txBody>
      </p:sp>
      <p:sp>
        <p:nvSpPr>
          <p:cNvPr id="3" name="Title 2"/>
          <p:cNvSpPr>
            <a:spLocks noGrp="1"/>
          </p:cNvSpPr>
          <p:nvPr>
            <p:ph type="title"/>
          </p:nvPr>
        </p:nvSpPr>
        <p:spPr/>
        <p:txBody>
          <a:bodyPr/>
          <a:lstStyle/>
          <a:p>
            <a:pPr algn="ctr"/>
            <a:r>
              <a:rPr lang="en-GB" dirty="0"/>
              <a:t>Summary</a:t>
            </a:r>
          </a:p>
        </p:txBody>
      </p:sp>
    </p:spTree>
    <p:extLst>
      <p:ext uri="{BB962C8B-B14F-4D97-AF65-F5344CB8AC3E}">
        <p14:creationId xmlns:p14="http://schemas.microsoft.com/office/powerpoint/2010/main" val="70664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35560" y="1700809"/>
            <a:ext cx="7848872" cy="2400657"/>
          </a:xfrm>
          <a:prstGeom prst="rect">
            <a:avLst/>
          </a:prstGeom>
        </p:spPr>
        <p:txBody>
          <a:bodyPr wrap="square">
            <a:spAutoFit/>
          </a:bodyPr>
          <a:lstStyle/>
          <a:p>
            <a:endParaRPr lang="en-GB" sz="3000" dirty="0">
              <a:cs typeface="Arial" panose="020B0604020202020204" pitchFamily="34" charset="0"/>
            </a:endParaRPr>
          </a:p>
          <a:p>
            <a:endParaRPr lang="en-GB" sz="3000" dirty="0">
              <a:cs typeface="Arial" panose="020B0604020202020204" pitchFamily="34" charset="0"/>
            </a:endParaRPr>
          </a:p>
          <a:p>
            <a:r>
              <a:rPr lang="en-GB" sz="3000" dirty="0">
                <a:cs typeface="Arial" panose="020B0604020202020204" pitchFamily="34" charset="0"/>
              </a:rPr>
              <a:t>Thank you for listening</a:t>
            </a:r>
          </a:p>
          <a:p>
            <a:r>
              <a:rPr lang="en-GB" sz="3000" dirty="0">
                <a:cs typeface="Arial" panose="020B0604020202020204" pitchFamily="34" charset="0"/>
                <a:hlinkClick r:id="rId4"/>
              </a:rPr>
              <a:t>m.rochon@rbht.nhs.uk</a:t>
            </a:r>
            <a:r>
              <a:rPr lang="en-GB" sz="3000" dirty="0">
                <a:cs typeface="Arial" panose="020B0604020202020204" pitchFamily="34" charset="0"/>
              </a:rPr>
              <a:t>    </a:t>
            </a:r>
          </a:p>
          <a:p>
            <a:endParaRPr lang="en-GB" sz="3000" dirty="0">
              <a:cs typeface="Arial" panose="020B0604020202020204" pitchFamily="34" charset="0"/>
            </a:endParaRPr>
          </a:p>
        </p:txBody>
      </p:sp>
    </p:spTree>
    <p:extLst>
      <p:ext uri="{BB962C8B-B14F-4D97-AF65-F5344CB8AC3E}">
        <p14:creationId xmlns:p14="http://schemas.microsoft.com/office/powerpoint/2010/main" val="127840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flipV="1">
            <a:off x="0" y="1340768"/>
            <a:ext cx="11871158" cy="1"/>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2919" y="642715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pPr algn="ctr"/>
            <a:r>
              <a:rPr lang="en-GB" dirty="0"/>
              <a:t>The Patient</a:t>
            </a:r>
          </a:p>
        </p:txBody>
      </p:sp>
      <p:sp>
        <p:nvSpPr>
          <p:cNvPr id="9" name="TextBox 8"/>
          <p:cNvSpPr txBox="1"/>
          <p:nvPr/>
        </p:nvSpPr>
        <p:spPr>
          <a:xfrm>
            <a:off x="869720" y="1475234"/>
            <a:ext cx="7107382" cy="5016758"/>
          </a:xfrm>
          <a:prstGeom prst="rect">
            <a:avLst/>
          </a:prstGeom>
          <a:noFill/>
        </p:spPr>
        <p:txBody>
          <a:bodyPr wrap="square" rtlCol="0">
            <a:spAutoFit/>
          </a:bodyPr>
          <a:lstStyle/>
          <a:p>
            <a:r>
              <a:rPr lang="en-GB" sz="3200" dirty="0"/>
              <a:t>Cardiac SSI</a:t>
            </a:r>
          </a:p>
          <a:p>
            <a:endParaRPr lang="en-GB" sz="2400" dirty="0"/>
          </a:p>
          <a:p>
            <a:pPr marL="285750" indent="-285750">
              <a:buFont typeface="Arial" panose="020B0604020202020204" pitchFamily="34" charset="0"/>
              <a:buChar char="•"/>
            </a:pPr>
            <a:r>
              <a:rPr lang="en-GB" sz="2400" dirty="0"/>
              <a:t>Mental: </a:t>
            </a:r>
            <a:r>
              <a:rPr lang="en-GB" sz="2400" i="1" dirty="0"/>
              <a:t>“The experience of [of an organ/space SSI] is changing who I am. There is a huge financial strain on me and my family from my being  in hospital for months…the stress is very difficult to cope with”</a:t>
            </a:r>
          </a:p>
          <a:p>
            <a:endParaRPr lang="en-GB" sz="2400" i="1" dirty="0"/>
          </a:p>
          <a:p>
            <a:pPr marL="285750" indent="-285750">
              <a:buFont typeface="Arial" panose="020B0604020202020204" pitchFamily="34" charset="0"/>
              <a:buChar char="•"/>
            </a:pPr>
            <a:r>
              <a:rPr lang="en-GB" sz="2400" dirty="0"/>
              <a:t>Physical: removal of sternum, part of breast (sub-mammary infection)</a:t>
            </a:r>
          </a:p>
          <a:p>
            <a:endParaRPr lang="en-GB" sz="2400" dirty="0"/>
          </a:p>
          <a:p>
            <a:pPr marL="285750" indent="-285750">
              <a:buFont typeface="Arial" panose="020B0604020202020204" pitchFamily="34" charset="0"/>
              <a:buChar char="•"/>
            </a:pPr>
            <a:r>
              <a:rPr lang="en-GB" sz="2400" dirty="0"/>
              <a:t>Emotional: suffering </a:t>
            </a:r>
          </a:p>
          <a:p>
            <a:endParaRPr lang="en-GB" sz="2400" dirty="0"/>
          </a:p>
          <a:p>
            <a:endParaRPr lang="en-GB" sz="24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822" y="1340768"/>
            <a:ext cx="3024336" cy="508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904312" y="2204864"/>
            <a:ext cx="72008"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23821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05" y="51711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757" y="412361"/>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pPr algn="ctr"/>
            <a:r>
              <a:rPr lang="en-GB" b="1" dirty="0"/>
              <a:t>Photo at Discharge</a:t>
            </a:r>
          </a:p>
        </p:txBody>
      </p:sp>
      <p:sp>
        <p:nvSpPr>
          <p:cNvPr id="10" name="Rectangle 9"/>
          <p:cNvSpPr/>
          <p:nvPr/>
        </p:nvSpPr>
        <p:spPr>
          <a:xfrm>
            <a:off x="379412" y="1601759"/>
            <a:ext cx="11812587" cy="3323987"/>
          </a:xfrm>
          <a:prstGeom prst="rect">
            <a:avLst/>
          </a:prstGeom>
        </p:spPr>
        <p:txBody>
          <a:bodyPr wrap="square">
            <a:spAutoFit/>
          </a:bodyPr>
          <a:lstStyle/>
          <a:p>
            <a:pPr marL="114300"/>
            <a:r>
              <a:rPr lang="en-GB" sz="3000" b="1" dirty="0">
                <a:cs typeface="Arial" panose="020B0604020202020204" pitchFamily="34" charset="0"/>
              </a:rPr>
              <a:t>Project Context</a:t>
            </a:r>
            <a:r>
              <a:rPr lang="en-GB" sz="3000" dirty="0">
                <a:cs typeface="Arial" panose="020B0604020202020204" pitchFamily="34" charset="0"/>
              </a:rPr>
              <a:t>: Reducing Avoidable Non-Elective Bed Days for Readmissions  SSI</a:t>
            </a:r>
          </a:p>
          <a:p>
            <a:pPr marL="114300"/>
            <a:endParaRPr lang="en-GB" sz="3000" dirty="0">
              <a:cs typeface="Arial" panose="020B0604020202020204" pitchFamily="34" charset="0"/>
            </a:endParaRPr>
          </a:p>
          <a:p>
            <a:pPr marL="571500" indent="-457200">
              <a:buFont typeface="Arial" panose="020B0604020202020204" pitchFamily="34" charset="0"/>
              <a:buChar char="•"/>
            </a:pPr>
            <a:r>
              <a:rPr lang="en-GB" sz="3000" dirty="0">
                <a:cs typeface="Arial" panose="020B0604020202020204" pitchFamily="34" charset="0"/>
              </a:rPr>
              <a:t>Evaluation </a:t>
            </a:r>
            <a:endParaRPr lang="en-GB" sz="2000" dirty="0">
              <a:cs typeface="Arial" panose="020B0604020202020204" pitchFamily="34" charset="0"/>
            </a:endParaRPr>
          </a:p>
          <a:p>
            <a:pPr marL="114300"/>
            <a:endParaRPr lang="en-GB" sz="3000" dirty="0">
              <a:cs typeface="Arial" panose="020B0604020202020204" pitchFamily="34" charset="0"/>
            </a:endParaRPr>
          </a:p>
          <a:p>
            <a:pPr marL="571500" indent="-457200">
              <a:buFont typeface="Arial" panose="020B0604020202020204" pitchFamily="34" charset="0"/>
              <a:buChar char="•"/>
            </a:pPr>
            <a:r>
              <a:rPr lang="en-GB" sz="3000" dirty="0">
                <a:cs typeface="Arial" panose="020B0604020202020204" pitchFamily="34" charset="0"/>
              </a:rPr>
              <a:t>Cost Effectiveness, data from two sources (quality improvement project and propensity score matched data)</a:t>
            </a:r>
          </a:p>
        </p:txBody>
      </p:sp>
    </p:spTree>
    <p:extLst>
      <p:ext uri="{BB962C8B-B14F-4D97-AF65-F5344CB8AC3E}">
        <p14:creationId xmlns:p14="http://schemas.microsoft.com/office/powerpoint/2010/main" val="252736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477982" y="1340768"/>
            <a:ext cx="11284527"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49382" y="5877272"/>
            <a:ext cx="11263745"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4"/>
          <p:cNvSpPr txBox="1">
            <a:spLocks noGrp="1"/>
          </p:cNvSpPr>
          <p:nvPr>
            <p:ph type="ctrTitle"/>
          </p:nvPr>
        </p:nvSpPr>
        <p:spPr>
          <a:xfrm>
            <a:off x="249382" y="1555186"/>
            <a:ext cx="10157298" cy="3545586"/>
          </a:xfrm>
          <a:prstGeom prst="rect">
            <a:avLst/>
          </a:prstGeom>
          <a:noFill/>
        </p:spPr>
        <p:txBody>
          <a:bodyPr wrap="square" rtlCol="0">
            <a:spAutoFit/>
          </a:bodyPr>
          <a:lstStyle/>
          <a:p>
            <a:r>
              <a:rPr lang="en-US" dirty="0">
                <a:cs typeface="Arial" panose="020B0604020202020204" pitchFamily="34" charset="0"/>
              </a:rPr>
              <a:t>SSI are a leading cause of  &lt;30 day readmissions</a:t>
            </a:r>
          </a:p>
          <a:p>
            <a:pPr algn="l"/>
            <a:endParaRPr lang="en-US" dirty="0">
              <a:cs typeface="Arial" panose="020B0604020202020204" pitchFamily="34" charset="0"/>
            </a:endParaRPr>
          </a:p>
          <a:p>
            <a:r>
              <a:rPr lang="en-US" dirty="0">
                <a:cs typeface="Arial" panose="020B0604020202020204" pitchFamily="34" charset="0"/>
              </a:rPr>
              <a:t>RBHT Cardiac SSI*Readmissions</a:t>
            </a:r>
          </a:p>
          <a:p>
            <a:pPr marL="457200" indent="-457200">
              <a:buFont typeface="Wingdings" panose="05000000000000000000" pitchFamily="2" charset="2"/>
              <a:buChar char="q"/>
            </a:pPr>
            <a:r>
              <a:rPr lang="en-US" b="1" dirty="0">
                <a:cs typeface="Arial" panose="020B0604020202020204" pitchFamily="34" charset="0"/>
              </a:rPr>
              <a:t>391 Non-elective Bed Days used, per annum</a:t>
            </a:r>
            <a:endParaRPr lang="en-US" dirty="0">
              <a:cs typeface="Arial" panose="020B0604020202020204" pitchFamily="34" charset="0"/>
            </a:endParaRPr>
          </a:p>
          <a:p>
            <a:pPr marL="457200" indent="-457200">
              <a:buFont typeface="Wingdings" panose="05000000000000000000" pitchFamily="2" charset="2"/>
              <a:buChar char="q"/>
            </a:pPr>
            <a:r>
              <a:rPr lang="en-US" b="1" dirty="0">
                <a:cs typeface="Arial" panose="020B0604020202020204" pitchFamily="34" charset="0"/>
              </a:rPr>
              <a:t>£533,300 spent on average, per year (net loss)</a:t>
            </a:r>
            <a:endParaRPr lang="en-US" dirty="0">
              <a:cs typeface="Arial" panose="020B0604020202020204" pitchFamily="34" charset="0"/>
            </a:endParaRPr>
          </a:p>
          <a:p>
            <a:pPr marL="457200" indent="-457200">
              <a:buFont typeface="Wingdings" panose="05000000000000000000" pitchFamily="2" charset="2"/>
              <a:buChar char="q"/>
            </a:pPr>
            <a:r>
              <a:rPr lang="en-US" b="1" dirty="0">
                <a:cs typeface="Arial" panose="020B0604020202020204" pitchFamily="34" charset="0"/>
              </a:rPr>
              <a:t>£488,000 </a:t>
            </a:r>
            <a:r>
              <a:rPr lang="en-US" dirty="0">
                <a:cs typeface="Arial" panose="020B0604020202020204" pitchFamily="34" charset="0"/>
              </a:rPr>
              <a:t>in capacity lost a year to non-elective admissions for cardiac SSI</a:t>
            </a:r>
          </a:p>
          <a:p>
            <a:endParaRPr lang="en-US" sz="1400" dirty="0">
              <a:latin typeface="Arial Narrow" panose="020B0606020202030204" pitchFamily="34" charset="0"/>
            </a:endParaRPr>
          </a:p>
          <a:p>
            <a:r>
              <a:rPr lang="en-US" sz="1800" dirty="0">
                <a:latin typeface="Arial Narrow" panose="020B0606020202030204" pitchFamily="34" charset="0"/>
              </a:rPr>
              <a:t>*Lower than benchmark: CABG Public Health England Jan08-Dec12, RBHT SSI Risk 4.1% vs All Hospitals SSI Risk 7.1</a:t>
            </a:r>
            <a:r>
              <a:rPr lang="en-US" sz="1400" dirty="0">
                <a:latin typeface="Arial Narrow" panose="020B0606020202030204" pitchFamily="34" charset="0"/>
              </a:rPr>
              <a:t>%</a:t>
            </a:r>
          </a:p>
        </p:txBody>
      </p:sp>
    </p:spTree>
    <p:extLst>
      <p:ext uri="{BB962C8B-B14F-4D97-AF65-F5344CB8AC3E}">
        <p14:creationId xmlns:p14="http://schemas.microsoft.com/office/powerpoint/2010/main" val="346827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26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9" y="1449359"/>
            <a:ext cx="147900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5636" y="1340769"/>
            <a:ext cx="8272652" cy="3539430"/>
          </a:xfrm>
          <a:prstGeom prst="rect">
            <a:avLst/>
          </a:prstGeom>
          <a:noFill/>
        </p:spPr>
        <p:txBody>
          <a:bodyPr wrap="square" rtlCol="0">
            <a:spAutoFit/>
          </a:bodyPr>
          <a:lstStyle/>
          <a:p>
            <a:r>
              <a:rPr lang="en-GB" sz="3200" dirty="0"/>
              <a:t>This high proportion is largely due to:</a:t>
            </a:r>
          </a:p>
          <a:p>
            <a:pPr marL="457200" indent="-457200">
              <a:buFont typeface="Wingdings" panose="05000000000000000000" pitchFamily="2" charset="2"/>
              <a:buChar char="q"/>
            </a:pPr>
            <a:r>
              <a:rPr lang="en-GB" sz="3200" dirty="0"/>
              <a:t>The time it takes for bacteria to elicit host response</a:t>
            </a:r>
          </a:p>
          <a:p>
            <a:pPr marL="457200" indent="-457200">
              <a:buFont typeface="Wingdings" panose="05000000000000000000" pitchFamily="2" charset="2"/>
              <a:buChar char="q"/>
            </a:pPr>
            <a:r>
              <a:rPr lang="en-GB" sz="3200" dirty="0"/>
              <a:t>Delay in treatment</a:t>
            </a:r>
          </a:p>
          <a:p>
            <a:r>
              <a:rPr lang="en-GB" sz="3200" dirty="0"/>
              <a:t>Compounded by fragmented communication/ information between acute and community care (Clinton and Obama, 2006)</a:t>
            </a:r>
          </a:p>
        </p:txBody>
      </p:sp>
      <p:sp>
        <p:nvSpPr>
          <p:cNvPr id="6" name="TextBox 5"/>
          <p:cNvSpPr txBox="1"/>
          <p:nvPr/>
        </p:nvSpPr>
        <p:spPr>
          <a:xfrm>
            <a:off x="-228600" y="5903493"/>
            <a:ext cx="12219709" cy="1015663"/>
          </a:xfrm>
          <a:prstGeom prst="rect">
            <a:avLst/>
          </a:prstGeom>
          <a:noFill/>
        </p:spPr>
        <p:txBody>
          <a:bodyPr wrap="square" rtlCol="0">
            <a:spAutoFit/>
          </a:bodyPr>
          <a:lstStyle/>
          <a:p>
            <a:pPr algn="ctr"/>
            <a:r>
              <a:rPr lang="en-GB" sz="3000" b="1" dirty="0"/>
              <a:t>Early detection: critical in reducing the severity and duration of SSI</a:t>
            </a:r>
          </a:p>
          <a:p>
            <a:pPr algn="ctr"/>
            <a:endParaRPr lang="en-GB" sz="3000" dirty="0"/>
          </a:p>
        </p:txBody>
      </p:sp>
    </p:spTree>
    <p:extLst>
      <p:ext uri="{BB962C8B-B14F-4D97-AF65-F5344CB8AC3E}">
        <p14:creationId xmlns:p14="http://schemas.microsoft.com/office/powerpoint/2010/main" val="117120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5877272"/>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92703" y="1374182"/>
            <a:ext cx="8229600" cy="1143000"/>
          </a:xfrm>
        </p:spPr>
        <p:txBody>
          <a:bodyPr>
            <a:normAutofit/>
          </a:bodyPr>
          <a:lstStyle/>
          <a:p>
            <a:r>
              <a:rPr lang="en-GB" dirty="0"/>
              <a:t>Standard Communication to Community</a:t>
            </a:r>
          </a:p>
        </p:txBody>
      </p:sp>
      <p:pic>
        <p:nvPicPr>
          <p:cNvPr id="9" name="Content Placeholder 3"/>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123892" y="2238868"/>
            <a:ext cx="1872208" cy="2664296"/>
          </a:xfrm>
          <a:prstGeom prst="rect">
            <a:avLst/>
          </a:prstGeom>
          <a:noFill/>
          <a:ln>
            <a:noFill/>
          </a:ln>
        </p:spPr>
      </p:pic>
    </p:spTree>
    <p:extLst>
      <p:ext uri="{BB962C8B-B14F-4D97-AF65-F5344CB8AC3E}">
        <p14:creationId xmlns:p14="http://schemas.microsoft.com/office/powerpoint/2010/main" val="82353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456926"/>
            <a:ext cx="1219370" cy="533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248" y="332178"/>
            <a:ext cx="2314898" cy="619211"/>
          </a:xfrm>
          <a:prstGeom prst="rect">
            <a:avLst/>
          </a:prstGeom>
        </p:spPr>
      </p:pic>
      <p:cxnSp>
        <p:nvCxnSpPr>
          <p:cNvPr id="7" name="Straight Connector 6"/>
          <p:cNvCxnSpPr/>
          <p:nvPr/>
        </p:nvCxnSpPr>
        <p:spPr>
          <a:xfrm>
            <a:off x="2135560" y="1340768"/>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58274" y="6147860"/>
            <a:ext cx="7848872" cy="0"/>
          </a:xfrm>
          <a:prstGeom prst="line">
            <a:avLst/>
          </a:prstGeom>
          <a:ln w="508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78446" y="1484784"/>
            <a:ext cx="8229600" cy="1143000"/>
          </a:xfrm>
        </p:spPr>
        <p:txBody>
          <a:bodyPr>
            <a:normAutofit fontScale="90000"/>
          </a:bodyPr>
          <a:lstStyle/>
          <a:p>
            <a:r>
              <a:rPr lang="en-GB" dirty="0"/>
              <a:t/>
            </a:r>
            <a:br>
              <a:rPr lang="en-GB" dirty="0"/>
            </a:br>
            <a:r>
              <a:rPr lang="en-GB" dirty="0"/>
              <a:t>Generic Information to Patients &amp; Carers </a:t>
            </a:r>
            <a:br>
              <a:rPr lang="en-GB" dirty="0"/>
            </a:br>
            <a:endParaRPr lang="en-GB" dirty="0"/>
          </a:p>
        </p:txBody>
      </p:sp>
      <p:sp>
        <p:nvSpPr>
          <p:cNvPr id="9" name="Content Placeholder 3"/>
          <p:cNvSpPr txBox="1">
            <a:spLocks/>
          </p:cNvSpPr>
          <p:nvPr/>
        </p:nvSpPr>
        <p:spPr>
          <a:xfrm>
            <a:off x="270164" y="2438862"/>
            <a:ext cx="4889732" cy="254839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Check your wounds regularly to make sure they are healing well. Look out for changes that may need treatment.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wound looks red or angry</a:t>
            </a:r>
          </a:p>
          <a:p>
            <a:r>
              <a:rPr lang="en-US" sz="1400" dirty="0">
                <a:latin typeface="Arial" panose="020B0604020202020204" pitchFamily="34" charset="0"/>
                <a:cs typeface="Arial" panose="020B0604020202020204" pitchFamily="34" charset="0"/>
              </a:rPr>
              <a:t>heat/swelling around a  wound</a:t>
            </a:r>
          </a:p>
          <a:p>
            <a:r>
              <a:rPr lang="en-US" sz="1400" dirty="0">
                <a:latin typeface="Arial" panose="020B0604020202020204" pitchFamily="34" charset="0"/>
                <a:cs typeface="Arial" panose="020B0604020202020204" pitchFamily="34" charset="0"/>
              </a:rPr>
              <a:t>more pain from a wound</a:t>
            </a:r>
          </a:p>
          <a:p>
            <a:r>
              <a:rPr lang="en-US" sz="1400" dirty="0">
                <a:latin typeface="Arial" panose="020B0604020202020204" pitchFamily="34" charset="0"/>
                <a:cs typeface="Arial" panose="020B0604020202020204" pitchFamily="34" charset="0"/>
              </a:rPr>
              <a:t>pus or more fluid leaking from a wound</a:t>
            </a:r>
          </a:p>
          <a:p>
            <a:r>
              <a:rPr lang="en-US" sz="1400" dirty="0">
                <a:latin typeface="Arial" panose="020B0604020202020204" pitchFamily="34" charset="0"/>
                <a:cs typeface="Arial" panose="020B0604020202020204" pitchFamily="34" charset="0"/>
              </a:rPr>
              <a:t>an unpleasant smell from a wound</a:t>
            </a:r>
          </a:p>
          <a:p>
            <a:r>
              <a:rPr lang="en-US" sz="1400" dirty="0">
                <a:latin typeface="Arial" panose="020B0604020202020204" pitchFamily="34" charset="0"/>
                <a:cs typeface="Arial" panose="020B0604020202020204" pitchFamily="34" charset="0"/>
              </a:rPr>
              <a:t>any new opening of the wound</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44" y="2852937"/>
            <a:ext cx="4392488" cy="293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55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50209_3M_PPTTemplate_v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1" id="{7B855991-E11B-4FE6-99AC-122B2F4BC96D}" vid="{8ADE108D-080C-49EF-B933-64D7F307B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954</TotalTime>
  <Words>937</Words>
  <Application>Microsoft Office PowerPoint</Application>
  <PresentationFormat>Widescreen</PresentationFormat>
  <Paragraphs>125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3M Circular TT Bold</vt:lpstr>
      <vt:lpstr>3M Circular TT Book</vt:lpstr>
      <vt:lpstr>Arial</vt:lpstr>
      <vt:lpstr>Arial Narrow</vt:lpstr>
      <vt:lpstr>Calibri</vt:lpstr>
      <vt:lpstr>Wingdings</vt:lpstr>
      <vt:lpstr>150209_3M_PPTTemplate_v7</vt:lpstr>
      <vt:lpstr>The Photo at Discharge Project  </vt:lpstr>
      <vt:lpstr>Overview</vt:lpstr>
      <vt:lpstr>The Patient</vt:lpstr>
      <vt:lpstr>Photo at Discharge</vt:lpstr>
      <vt:lpstr>SSI are a leading cause of  &lt;30 day readmissions  RBHT Cardiac SSI*Readmissions 391 Non-elective Bed Days used, per annum £533,300 spent on average, per year (net loss) £488,000 in capacity lost a year to non-elective admissions for cardiac SSI  *Lower than benchmark: CABG Public Health England Jan08-Dec12, RBHT SSI Risk 4.1% vs All Hospitals SSI Risk 7.1%</vt:lpstr>
      <vt:lpstr>PowerPoint Presentation</vt:lpstr>
      <vt:lpstr>PowerPoint Presentation</vt:lpstr>
      <vt:lpstr>Standard Communication to Community</vt:lpstr>
      <vt:lpstr> Generic Information to Patients &amp; Carers  </vt:lpstr>
      <vt:lpstr>This is a form of patient-centred discharge information (PCDI) which Coleman et al. (2004) describe as having the explicit purpose of engaging patient responsibility and use during the transition of care.  BUT…. A systematic review by Hansen et al. (2011) examined interventions to reduce all cause readmission to hospital within 30 days. The authors identified twelve studies which included interventions of PCDI.    No intervention demonstrated a statistically significant reduction of readmission rates within 30 days (Hansen et al. 2011)  Lack of evidence for patient education in SSI identification  </vt:lpstr>
      <vt:lpstr>PowerPoint Presentation</vt:lpstr>
      <vt:lpstr>Simple Tool</vt:lpstr>
      <vt:lpstr>Patient Feedback</vt:lpstr>
      <vt:lpstr>PowerPoint Presentation</vt:lpstr>
      <vt:lpstr>‘Watertight’ Incision</vt:lpstr>
      <vt:lpstr>PowerPoint Presentation</vt:lpstr>
      <vt:lpstr>PowerPoint Presentation</vt:lpstr>
      <vt:lpstr>PowerPoint Presentation</vt:lpstr>
      <vt:lpstr>PowerPoint Presentation</vt:lpstr>
      <vt:lpstr>PowerPoint Presentation</vt:lpstr>
      <vt:lpstr>PowerPoint Presentation</vt:lpstr>
      <vt:lpstr>Cost Avoidance</vt:lpstr>
      <vt:lpstr>Capacity Released</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OneTogether Conference 2016</dc:title>
  <dc:creator>Sophie Singh</dc:creator>
  <cp:lastModifiedBy>Lucy Wade CW</cp:lastModifiedBy>
  <cp:revision>79</cp:revision>
  <dcterms:created xsi:type="dcterms:W3CDTF">2016-02-29T12:17:28Z</dcterms:created>
  <dcterms:modified xsi:type="dcterms:W3CDTF">2019-02-19T10:07:07Z</dcterms:modified>
</cp:coreProperties>
</file>